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7"/>
  </p:notesMasterIdLst>
  <p:sldIdLst>
    <p:sldId id="256" r:id="rId2"/>
    <p:sldId id="260" r:id="rId3"/>
    <p:sldId id="261" r:id="rId4"/>
    <p:sldId id="281" r:id="rId5"/>
    <p:sldId id="282" r:id="rId6"/>
    <p:sldId id="290" r:id="rId7"/>
    <p:sldId id="277" r:id="rId8"/>
    <p:sldId id="278" r:id="rId9"/>
    <p:sldId id="279" r:id="rId10"/>
    <p:sldId id="280" r:id="rId11"/>
    <p:sldId id="283" r:id="rId12"/>
    <p:sldId id="258" r:id="rId13"/>
    <p:sldId id="263" r:id="rId14"/>
    <p:sldId id="265" r:id="rId15"/>
    <p:sldId id="268" r:id="rId16"/>
    <p:sldId id="285" r:id="rId17"/>
    <p:sldId id="270" r:id="rId18"/>
    <p:sldId id="272" r:id="rId19"/>
    <p:sldId id="294" r:id="rId20"/>
    <p:sldId id="293" r:id="rId21"/>
    <p:sldId id="295" r:id="rId22"/>
    <p:sldId id="273" r:id="rId23"/>
    <p:sldId id="284" r:id="rId24"/>
    <p:sldId id="289" r:id="rId25"/>
    <p:sldId id="287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30"/>
    <p:restoredTop sz="78395"/>
  </p:normalViewPr>
  <p:slideViewPr>
    <p:cSldViewPr snapToGrid="0" snapToObjects="1" showGuides="1">
      <p:cViewPr varScale="1">
        <p:scale>
          <a:sx n="82" d="100"/>
          <a:sy n="82" d="100"/>
        </p:scale>
        <p:origin x="1840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9534E5-8D39-9A42-A65F-DFF129DCB8FA}" type="datetimeFigureOut">
              <a:rPr lang="en-US" smtClean="0"/>
              <a:t>3/31/17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29F84-DDF7-A94C-ABF8-20DD02FF06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343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Relationship Id="rId3" Type="http://schemas.openxmlformats.org/officeDocument/2006/relationships/hyperlink" Target="https://www.flickr.com/photos/stevedevol/4434122972" TargetMode="Externa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M</a:t>
            </a:r>
            <a:r>
              <a:rPr lang="en-US" sz="1200" baseline="30000" dirty="0" smtClean="0"/>
              <a:t>2</a:t>
            </a:r>
            <a:r>
              <a:rPr lang="en-US" sz="1200" dirty="0" smtClean="0"/>
              <a:t>P Fall Workshop</a:t>
            </a:r>
          </a:p>
          <a:p>
            <a:r>
              <a:rPr lang="en-US" sz="1200" dirty="0" smtClean="0"/>
              <a:t>Saturday, September 24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, 2016</a:t>
            </a:r>
          </a:p>
          <a:p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29F84-DDF7-A94C-ABF8-20DD02FF061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156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Construct quadrilateral ABCD.</a:t>
            </a:r>
          </a:p>
          <a:p>
            <a:r>
              <a:rPr lang="en-US" sz="1200" dirty="0" smtClean="0"/>
              <a:t>Connect the midpoints of the sides. What can you say about the new quadrilateral formed inside ABCD?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29F84-DDF7-A94C-ABF8-20DD02FF061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8994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/>
            <a:r>
              <a:rPr lang="en-US" altLang="en-US" dirty="0">
                <a:ea typeface="ＭＳ Ｐゴシック" charset="-128"/>
              </a:rPr>
              <a:t>Break 10 to 10:15 pm</a:t>
            </a:r>
          </a:p>
          <a:p>
            <a:pPr eaLnBrk="1"/>
            <a:endParaRPr lang="en-US" altLang="en-US" dirty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33439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We read a couple </a:t>
            </a:r>
            <a:r>
              <a:rPr lang="en-US" sz="1200" dirty="0" smtClean="0"/>
              <a:t>chapters </a:t>
            </a:r>
            <a:r>
              <a:rPr lang="en-US" sz="1200" dirty="0" smtClean="0"/>
              <a:t>out of Jo </a:t>
            </a:r>
            <a:r>
              <a:rPr lang="en-US" sz="1200" dirty="0" err="1" smtClean="0"/>
              <a:t>Boaler’s</a:t>
            </a:r>
            <a:r>
              <a:rPr lang="en-US" sz="1200" dirty="0" smtClean="0"/>
              <a:t> Mathematical</a:t>
            </a:r>
            <a:r>
              <a:rPr lang="en-US" sz="1200" baseline="0" dirty="0" smtClean="0"/>
              <a:t> Mindsets this past summer and you committed to implements strategies at the building and classroom level that would ensure </a:t>
            </a:r>
            <a:r>
              <a:rPr lang="en-US" sz="1200" baseline="0" dirty="0" smtClean="0"/>
              <a:t>math </a:t>
            </a:r>
            <a:r>
              <a:rPr lang="en-US" sz="1200" baseline="0" dirty="0" smtClean="0"/>
              <a:t>is more equitable.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What strategies have you implemented to ensure math education is more equitable in your building and in your classroom this year?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831250-2DE6-A445-9535-62789A448C4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922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We read</a:t>
            </a:r>
            <a:r>
              <a:rPr lang="en-US" sz="1200" baseline="0" dirty="0" smtClean="0"/>
              <a:t> the article ELLs and Group Work last summer and some of you made commitments about using group work strategies this year.</a:t>
            </a:r>
            <a:endParaRPr lang="en-U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What group work strategies did you implement so far this year?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831250-2DE6-A445-9535-62789A448C4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3092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LT: </a:t>
            </a:r>
            <a:r>
              <a:rPr lang="en-US" sz="1200" dirty="0" smtClean="0"/>
              <a:t>How can I use formative feedback in my classroom?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SC: </a:t>
            </a:r>
            <a:r>
              <a:rPr lang="en-US" sz="1200" dirty="0" smtClean="0"/>
              <a:t>I can plan effective formative feedback opportunities for my students.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29F84-DDF7-A94C-ABF8-20DD02FF061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8134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8" name="Shape 26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1" indent="0" defTabSz="584200">
              <a:lnSpc>
                <a:spcPct val="100000"/>
              </a:lnSpc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Teachers see feedback more in terms of how much they </a:t>
            </a:r>
            <a:r>
              <a:rPr i="1">
                <a:latin typeface="Helvetica"/>
                <a:ea typeface="Helvetica"/>
                <a:cs typeface="Helvetica"/>
                <a:sym typeface="Helvetica"/>
              </a:rPr>
              <a:t>give</a:t>
            </a:r>
            <a:r>
              <a:t> than the more important consideration of how much feedback is </a:t>
            </a:r>
            <a:r>
              <a:rPr i="1">
                <a:latin typeface="Helvetica"/>
                <a:ea typeface="Helvetica"/>
                <a:cs typeface="Helvetica"/>
                <a:sym typeface="Helvetica"/>
              </a:rPr>
              <a:t>received</a:t>
            </a:r>
            <a:r>
              <a:t> by students.</a:t>
            </a:r>
          </a:p>
          <a:p>
            <a:pPr lvl="1" indent="0" defTabSz="584200">
              <a:lnSpc>
                <a:spcPct val="100000"/>
              </a:lnSpc>
              <a:defRPr sz="1200">
                <a:latin typeface="Calibri"/>
                <a:ea typeface="Calibri"/>
                <a:cs typeface="Calibri"/>
                <a:sym typeface="Calibri"/>
              </a:defRPr>
            </a:pPr>
            <a:endParaRPr/>
          </a:p>
          <a:p>
            <a:pPr lvl="1" indent="0" defTabSz="584200">
              <a:lnSpc>
                <a:spcPct val="100000"/>
              </a:lnSpc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John Hattie</a:t>
            </a:r>
          </a:p>
          <a:p>
            <a:pPr lvl="1" indent="0" defTabSz="584200">
              <a:lnSpc>
                <a:spcPct val="100000"/>
              </a:lnSpc>
              <a:defRPr sz="1200">
                <a:latin typeface="Calibri"/>
                <a:ea typeface="Calibri"/>
                <a:cs typeface="Calibri"/>
                <a:sym typeface="Calibri"/>
              </a:defRPr>
            </a:pPr>
            <a:r>
              <a:t>Visible Learning for Teachers</a:t>
            </a:r>
          </a:p>
        </p:txBody>
      </p:sp>
    </p:spTree>
    <p:extLst>
      <p:ext uri="{BB962C8B-B14F-4D97-AF65-F5344CB8AC3E}">
        <p14:creationId xmlns:p14="http://schemas.microsoft.com/office/powerpoint/2010/main" val="4947128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Grp="1" noRot="1" noChangeAspect="1" noChangeArrowheads="1"/>
          </p:cNvSpPr>
          <p:nvPr>
            <p:ph type="sldImg"/>
          </p:nvPr>
        </p:nvSpPr>
        <p:spPr/>
      </p:sp>
      <p:sp>
        <p:nvSpPr>
          <p:cNvPr id="6861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>
              <a:lnSpc>
                <a:spcPct val="100000"/>
              </a:lnSpc>
              <a:defRPr/>
            </a:pPr>
            <a:r>
              <a:rPr lang="en-US" altLang="en-US" sz="1200" dirty="0" smtClean="0"/>
              <a:t>3 essential characteristics of formative feedback. </a:t>
            </a:r>
          </a:p>
          <a:p>
            <a:pPr eaLnBrk="1">
              <a:lnSpc>
                <a:spcPct val="100000"/>
              </a:lnSpc>
              <a:defRPr/>
            </a:pPr>
            <a:r>
              <a:rPr lang="en-US" altLang="en-US" sz="1200" dirty="0" smtClean="0"/>
              <a:t>Feedback</a:t>
            </a:r>
            <a:r>
              <a:rPr lang="en-US" altLang="en-US" sz="1200" baseline="0" dirty="0" smtClean="0"/>
              <a:t> that is formative:</a:t>
            </a:r>
          </a:p>
          <a:p>
            <a:pPr marL="228600" indent="-228600" eaLnBrk="1">
              <a:lnSpc>
                <a:spcPct val="100000"/>
              </a:lnSpc>
              <a:buAutoNum type="arabicParenR"/>
              <a:defRPr/>
            </a:pPr>
            <a:r>
              <a:rPr lang="en-US" altLang="en-US" sz="1200" baseline="0" dirty="0" smtClean="0"/>
              <a:t>References the extent to which the success criteria are met (including those fully, partially, and not yet met) and therefore remains focused on the learning target for the lesson;</a:t>
            </a:r>
          </a:p>
          <a:p>
            <a:pPr marL="228600" indent="-228600" eaLnBrk="1">
              <a:lnSpc>
                <a:spcPct val="100000"/>
              </a:lnSpc>
              <a:buAutoNum type="arabicParenR"/>
              <a:defRPr/>
            </a:pPr>
            <a:r>
              <a:rPr lang="en-US" altLang="en-US" sz="1200" baseline="0" dirty="0" smtClean="0"/>
              <a:t>Provides guidance about what the student needs to do next to move closer to reaching the learning target, and</a:t>
            </a:r>
          </a:p>
          <a:p>
            <a:pPr marL="228600" indent="-228600" eaLnBrk="1">
              <a:lnSpc>
                <a:spcPct val="100000"/>
              </a:lnSpc>
              <a:buAutoNum type="arabicParenR"/>
              <a:defRPr/>
            </a:pPr>
            <a:r>
              <a:rPr lang="en-US" altLang="en-US" sz="1200" baseline="0" dirty="0" smtClean="0"/>
              <a:t>Is usable by the student.</a:t>
            </a:r>
            <a:endParaRPr lang="en-US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9368202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+mn-lt"/>
              </a:rPr>
              <a:t>Read the excerpt from </a:t>
            </a:r>
            <a:r>
              <a:rPr lang="en-US" sz="1200" i="1" dirty="0" smtClean="0">
                <a:latin typeface="+mn-lt"/>
              </a:rPr>
              <a:t>Bringing Math Students into the Formative Assessment Equation</a:t>
            </a:r>
            <a:r>
              <a:rPr lang="en-US" sz="1200" dirty="0" smtClean="0">
                <a:latin typeface="+mn-lt"/>
              </a:rPr>
              <a:t> using the protocol and note taking sheet.  </a:t>
            </a:r>
            <a:br>
              <a:rPr lang="en-US" sz="1200" dirty="0" smtClean="0">
                <a:latin typeface="+mn-lt"/>
              </a:rPr>
            </a:br>
            <a:r>
              <a:rPr lang="en-US" sz="1200" i="1" dirty="0" smtClean="0">
                <a:latin typeface="+mn-lt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29F84-DDF7-A94C-ABF8-20DD02FF061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36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bg1"/>
                </a:solidFill>
              </a:rPr>
              <a:t>Individually reflect on your instructional practice and make plan for improvement.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29F84-DDF7-A94C-ABF8-20DD02FF061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067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8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>
                <a:ea typeface="ＭＳ Ｐゴシック" charset="-128"/>
              </a:rPr>
              <a:t>Planning Time</a:t>
            </a:r>
          </a:p>
          <a:p>
            <a:pPr marL="571500" indent="-571500">
              <a:buFont typeface="Arial" charset="0"/>
              <a:buChar char="•"/>
            </a:pPr>
            <a:r>
              <a:rPr lang="en-US" altLang="en-US" sz="1200" dirty="0" smtClean="0">
                <a:latin typeface="Calibri" charset="0"/>
              </a:rPr>
              <a:t>Decide initial PLC focus **</a:t>
            </a:r>
          </a:p>
          <a:p>
            <a:pPr marL="571500" indent="-571500">
              <a:buFont typeface="Arial" charset="0"/>
              <a:buChar char="•"/>
            </a:pPr>
            <a:r>
              <a:rPr lang="en-US" altLang="en-US" sz="1200" dirty="0" smtClean="0">
                <a:latin typeface="Calibri" charset="0"/>
              </a:rPr>
              <a:t>Make studio day plans</a:t>
            </a:r>
          </a:p>
          <a:p>
            <a:pPr marL="571500" indent="-571500">
              <a:buFont typeface="Arial" charset="0"/>
              <a:buChar char="•"/>
            </a:pPr>
            <a:r>
              <a:rPr lang="en-US" altLang="en-US" sz="1200" dirty="0" smtClean="0">
                <a:latin typeface="Calibri" charset="0"/>
              </a:rPr>
              <a:t>Decide frequency and length of meetings</a:t>
            </a:r>
          </a:p>
          <a:p>
            <a:pPr marL="571500" indent="-571500">
              <a:buFont typeface="Arial" charset="0"/>
              <a:buChar char="•"/>
            </a:pPr>
            <a:r>
              <a:rPr lang="en-US" altLang="en-US" sz="1200" dirty="0" smtClean="0">
                <a:latin typeface="Calibri" charset="0"/>
              </a:rPr>
              <a:t>Schedule meetings for first part of year</a:t>
            </a:r>
          </a:p>
          <a:p>
            <a:pPr marL="571500" indent="-571500">
              <a:buFont typeface="Arial" charset="0"/>
              <a:buChar char="•"/>
            </a:pPr>
            <a:r>
              <a:rPr lang="en-US" altLang="en-US" sz="1200" dirty="0" smtClean="0">
                <a:latin typeface="Calibri" charset="0"/>
              </a:rPr>
              <a:t>Resources (Mathematical</a:t>
            </a:r>
            <a:r>
              <a:rPr lang="en-US" altLang="en-US" sz="1200" baseline="0" dirty="0" smtClean="0">
                <a:latin typeface="Calibri" charset="0"/>
              </a:rPr>
              <a:t> Mindsets/ 5 Practices) Are there other books?</a:t>
            </a:r>
            <a:endParaRPr lang="en-US" altLang="en-US" sz="1200" dirty="0" smtClean="0">
              <a:latin typeface="Calibri" charset="0"/>
            </a:endParaRPr>
          </a:p>
          <a:p>
            <a:pPr marL="571500" indent="-571500">
              <a:buFont typeface="Arial" charset="0"/>
              <a:buChar char="•"/>
            </a:pPr>
            <a:r>
              <a:rPr lang="en-US" altLang="en-US" sz="1200" dirty="0" smtClean="0">
                <a:latin typeface="Calibri" charset="0"/>
              </a:rPr>
              <a:t>Decide how to run your meetings **</a:t>
            </a:r>
          </a:p>
          <a:p>
            <a:pPr marL="571500" indent="-571500">
              <a:buFont typeface="Arial" charset="0"/>
              <a:buChar char="•"/>
            </a:pPr>
            <a:r>
              <a:rPr lang="en-US" altLang="en-US" sz="1200" dirty="0" smtClean="0">
                <a:latin typeface="Calibri" charset="0"/>
              </a:rPr>
              <a:t>Turn one copy of plan in, we can make copies</a:t>
            </a:r>
          </a:p>
          <a:p>
            <a:pPr marL="571500" indent="-571500">
              <a:buFont typeface="Arial" charset="0"/>
              <a:buChar char="•"/>
            </a:pPr>
            <a:endParaRPr lang="en-US" altLang="en-US" sz="1200" dirty="0" smtClean="0">
              <a:latin typeface="Calibri" charset="0"/>
            </a:endParaRPr>
          </a:p>
          <a:p>
            <a:endParaRPr lang="en-US" altLang="en-US" dirty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6732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  <a:ln/>
        </p:spPr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Helvetica" charset="0"/>
                <a:ea typeface="ＭＳ Ｐゴシック" charset="-128"/>
                <a:sym typeface="Helvetica" charset="0"/>
              </a:rPr>
              <a:t>M2P overarching goals</a:t>
            </a:r>
          </a:p>
          <a:p>
            <a:pPr eaLnBrk="1" hangingPunct="1"/>
            <a:r>
              <a:rPr lang="en-US" altLang="en-US">
                <a:latin typeface="Helvetica" charset="0"/>
                <a:ea typeface="ＭＳ Ｐゴシック" charset="-128"/>
                <a:sym typeface="Helvetica" charset="0"/>
              </a:rPr>
              <a:t>Increase teachers</a:t>
            </a:r>
            <a:r>
              <a:rPr lang="ja-JP" altLang="en-US">
                <a:latin typeface="Arial" charset="0"/>
                <a:ea typeface="ＭＳ Ｐゴシック" charset="-128"/>
                <a:sym typeface="Helvetica" charset="0"/>
              </a:rPr>
              <a:t>’</a:t>
            </a:r>
            <a:r>
              <a:rPr lang="en-US" altLang="ja-JP">
                <a:latin typeface="Helvetica" charset="0"/>
                <a:ea typeface="ＭＳ Ｐゴシック" charset="-128"/>
                <a:sym typeface="Helvetica" charset="0"/>
              </a:rPr>
              <a:t> content and pedagogical content knowledge of mathematics</a:t>
            </a:r>
          </a:p>
          <a:p>
            <a:pPr eaLnBrk="1" hangingPunct="1"/>
            <a:r>
              <a:rPr lang="en-US" altLang="en-US">
                <a:latin typeface="Helvetica" charset="0"/>
                <a:ea typeface="ＭＳ Ｐゴシック" charset="-128"/>
                <a:sym typeface="Helvetica" charset="0"/>
              </a:rPr>
              <a:t>Increase students</a:t>
            </a:r>
            <a:r>
              <a:rPr lang="ja-JP" altLang="en-US">
                <a:latin typeface="Arial" charset="0"/>
                <a:ea typeface="ＭＳ Ｐゴシック" charset="-128"/>
                <a:sym typeface="Helvetica" charset="0"/>
              </a:rPr>
              <a:t>’</a:t>
            </a:r>
            <a:r>
              <a:rPr lang="en-US" altLang="ja-JP">
                <a:latin typeface="Helvetica" charset="0"/>
                <a:ea typeface="ＭＳ Ｐゴシック" charset="-128"/>
                <a:sym typeface="Helvetica" charset="0"/>
              </a:rPr>
              <a:t> achievement in mathematics</a:t>
            </a:r>
          </a:p>
          <a:p>
            <a:pPr eaLnBrk="1" hangingPunct="1"/>
            <a:endParaRPr lang="en-US" altLang="en-US">
              <a:latin typeface="Helvetica" charset="0"/>
              <a:ea typeface="ＭＳ Ｐゴシック" charset="-128"/>
              <a:sym typeface="Helvetica" charset="0"/>
            </a:endParaRPr>
          </a:p>
          <a:p>
            <a:pPr eaLnBrk="1" hangingPunct="1"/>
            <a:r>
              <a:rPr lang="en-US" altLang="en-US">
                <a:latin typeface="Helvetica" charset="0"/>
                <a:ea typeface="ＭＳ Ｐゴシック" charset="-128"/>
                <a:sym typeface="Helvetica" charset="0"/>
              </a:rPr>
              <a:t>Our goal over the duration of the grant, now likely to end in August 2017.</a:t>
            </a:r>
          </a:p>
        </p:txBody>
      </p:sp>
    </p:spTree>
    <p:extLst>
      <p:ext uri="{BB962C8B-B14F-4D97-AF65-F5344CB8AC3E}">
        <p14:creationId xmlns:p14="http://schemas.microsoft.com/office/powerpoint/2010/main" val="15959227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Rot="1" noChangeAspect="1" noChangeArrowheads="1"/>
          </p:cNvSpPr>
          <p:nvPr>
            <p:ph type="sldImg"/>
          </p:nvPr>
        </p:nvSpPr>
        <p:spPr/>
      </p:sp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584200" eaLnBrk="1">
              <a:lnSpc>
                <a:spcPct val="100000"/>
              </a:lnSpc>
            </a:pPr>
            <a:r>
              <a:rPr lang="en-US" altLang="en-US" sz="1200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M2P wiki contains much of the information from our May workshop, as well as the summer program.  For those of you who are new to M2P, you might take a look at some of the resources posted there.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81246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>
              <a:buSzPct val="75000"/>
            </a:pPr>
            <a:r>
              <a:rPr lang="en-US" altLang="en-US" dirty="0" smtClean="0">
                <a:latin typeface="+mn-lt"/>
                <a:ea typeface="Microsoft Sans Serif" charset="0"/>
                <a:cs typeface="Microsoft Sans Serif" charset="0"/>
                <a:sym typeface="Microsoft Sans Serif" charset="0"/>
              </a:rPr>
              <a:t>After turning in:</a:t>
            </a:r>
          </a:p>
          <a:p>
            <a:pPr eaLnBrk="1">
              <a:buSzPct val="75000"/>
              <a:buFontTx/>
              <a:buChar char="•"/>
            </a:pPr>
            <a:r>
              <a:rPr lang="en-US" altLang="en-US" dirty="0" smtClean="0">
                <a:latin typeface="+mn-lt"/>
                <a:ea typeface="Microsoft Sans Serif" charset="0"/>
                <a:cs typeface="Microsoft Sans Serif" charset="0"/>
                <a:sym typeface="Microsoft Sans Serif" charset="0"/>
              </a:rPr>
              <a:t>PLC Planning Form (one per PLC)</a:t>
            </a:r>
          </a:p>
          <a:p>
            <a:pPr eaLnBrk="1">
              <a:buSzPct val="75000"/>
              <a:buFontTx/>
              <a:buChar char="•"/>
            </a:pPr>
            <a:r>
              <a:rPr lang="en-US" altLang="en-US" dirty="0" smtClean="0">
                <a:latin typeface="+mn-lt"/>
                <a:ea typeface="Microsoft Sans Serif" charset="0"/>
                <a:cs typeface="Microsoft Sans Serif" charset="0"/>
                <a:sym typeface="Microsoft Sans Serif" charset="0"/>
              </a:rPr>
              <a:t>Information for payment forms from new folks</a:t>
            </a:r>
          </a:p>
          <a:p>
            <a:pPr eaLnBrk="1">
              <a:buSzPct val="75000"/>
              <a:buFontTx/>
              <a:buChar char="•"/>
            </a:pPr>
            <a:r>
              <a:rPr lang="en-US" altLang="en-US" dirty="0" smtClean="0">
                <a:latin typeface="+mn-lt"/>
                <a:ea typeface="Microsoft Sans Serif" charset="0"/>
                <a:cs typeface="Microsoft Sans Serif" charset="0"/>
                <a:sym typeface="Microsoft Sans Serif" charset="0"/>
              </a:rPr>
              <a:t>End of day survey</a:t>
            </a:r>
          </a:p>
          <a:p>
            <a:pPr marL="0" indent="0" eaLnBrk="1">
              <a:buSzPct val="75000"/>
            </a:pPr>
            <a:r>
              <a:rPr lang="en-US" altLang="en-US" dirty="0" smtClean="0">
                <a:latin typeface="+mn-lt"/>
                <a:ea typeface="Microsoft Sans Serif" charset="0"/>
                <a:cs typeface="Microsoft Sans Serif" charset="0"/>
                <a:sym typeface="Microsoft Sans Serif" charset="0"/>
              </a:rPr>
              <a:t>And collecting:</a:t>
            </a:r>
          </a:p>
          <a:p>
            <a:pPr marL="571500" indent="-571500" eaLnBrk="1">
              <a:buSzPct val="75000"/>
              <a:buFont typeface="Arial" charset="0"/>
              <a:buChar char="•"/>
            </a:pPr>
            <a:r>
              <a:rPr lang="en-US" altLang="en-US" dirty="0" smtClean="0">
                <a:latin typeface="+mn-lt"/>
                <a:ea typeface="Microsoft Sans Serif" charset="0"/>
                <a:cs typeface="Microsoft Sans Serif" charset="0"/>
                <a:sym typeface="Microsoft Sans Serif" charset="0"/>
              </a:rPr>
              <a:t>Materials for colleagues</a:t>
            </a:r>
          </a:p>
          <a:p>
            <a:pPr eaLnBrk="1">
              <a:buSzPct val="75000"/>
              <a:buFontTx/>
              <a:buChar char="•"/>
            </a:pPr>
            <a:r>
              <a:rPr lang="en-US" altLang="en-US" dirty="0" smtClean="0">
                <a:latin typeface="+mn-lt"/>
                <a:ea typeface="Microsoft Sans Serif" charset="0"/>
                <a:cs typeface="Microsoft Sans Serif" charset="0"/>
                <a:sym typeface="Microsoft Sans Serif" charset="0"/>
              </a:rPr>
              <a:t>Clock Hour Forms</a:t>
            </a:r>
            <a:endParaRPr lang="en-US" altLang="en-US" dirty="0" smtClean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29F84-DDF7-A94C-ABF8-20DD02FF061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82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/>
            <a:r>
              <a:rPr lang="en-US" altLang="en-US" b="1" dirty="0" smtClean="0">
                <a:ea typeface="ＭＳ Ｐゴシック" charset="-128"/>
              </a:rPr>
              <a:t>Workshop Goals:</a:t>
            </a:r>
          </a:p>
          <a:p>
            <a:pPr eaLnBrk="1"/>
            <a:r>
              <a:rPr lang="en-US" altLang="en-US" b="0" baseline="0" dirty="0" smtClean="0">
                <a:ea typeface="ＭＳ Ｐゴシック" charset="-128"/>
              </a:rPr>
              <a:t>Consider how to structure a discussion around a low floor high ceiling task.</a:t>
            </a:r>
            <a:endParaRPr lang="en-US" altLang="en-US" b="0" dirty="0" smtClean="0">
              <a:ea typeface="ＭＳ Ｐゴシック" charset="-128"/>
            </a:endParaRPr>
          </a:p>
          <a:p>
            <a:pPr eaLnBrk="1"/>
            <a:r>
              <a:rPr lang="en-US" altLang="en-US" sz="1200" b="0" dirty="0" smtClean="0">
                <a:solidFill>
                  <a:schemeClr val="bg1"/>
                </a:solidFill>
                <a:latin typeface="+mn-lt"/>
                <a:sym typeface="Helvetica Neue" charset="0"/>
              </a:rPr>
              <a:t>Deepen understanding of effective feedback practices in my classroom.</a:t>
            </a:r>
            <a:br>
              <a:rPr lang="en-US" altLang="en-US" sz="1200" b="0" dirty="0" smtClean="0">
                <a:solidFill>
                  <a:schemeClr val="bg1"/>
                </a:solidFill>
                <a:latin typeface="+mn-lt"/>
                <a:sym typeface="Helvetica Neue" charset="0"/>
              </a:rPr>
            </a:br>
            <a:r>
              <a:rPr lang="en-US" altLang="en-US" sz="1200" b="0" dirty="0" smtClean="0">
                <a:solidFill>
                  <a:schemeClr val="bg1"/>
                </a:solidFill>
                <a:latin typeface="+mn-lt"/>
                <a:sym typeface="Helvetica Neue" charset="0"/>
              </a:rPr>
              <a:t>Assess current instructional practice and form PLCs based on instructional focus.</a:t>
            </a:r>
            <a:endParaRPr lang="en-US" altLang="en-US" b="0" dirty="0">
              <a:ea typeface="ＭＳ Ｐゴシック" charset="-128"/>
            </a:endParaRPr>
          </a:p>
          <a:p>
            <a:pPr eaLnBrk="1"/>
            <a:endParaRPr lang="en-US" altLang="en-US" b="1" dirty="0">
              <a:ea typeface="ＭＳ Ｐゴシック" charset="-128"/>
            </a:endParaRPr>
          </a:p>
          <a:p>
            <a:pPr eaLnBrk="1"/>
            <a:r>
              <a:rPr lang="en-US" altLang="en-US" dirty="0">
                <a:ea typeface="ＭＳ Ｐゴシック" charset="-128"/>
              </a:rPr>
              <a:t>Photo Credit:</a:t>
            </a:r>
          </a:p>
          <a:p>
            <a:pPr eaLnBrk="1"/>
            <a:r>
              <a:rPr lang="en-US" altLang="en-US" dirty="0" err="1">
                <a:ea typeface="ＭＳ Ｐゴシック" charset="-128"/>
              </a:rPr>
              <a:t>Pixabay</a:t>
            </a:r>
            <a:r>
              <a:rPr lang="en-US" altLang="en-US" dirty="0">
                <a:ea typeface="ＭＳ Ｐゴシック" charset="-128"/>
              </a:rPr>
              <a:t>- No attribution required</a:t>
            </a:r>
          </a:p>
        </p:txBody>
      </p:sp>
    </p:spTree>
    <p:extLst>
      <p:ext uri="{BB962C8B-B14F-4D97-AF65-F5344CB8AC3E}">
        <p14:creationId xmlns:p14="http://schemas.microsoft.com/office/powerpoint/2010/main" val="31085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/>
            <a:endParaRPr lang="en-US" altLang="en-US" dirty="0">
              <a:latin typeface="Microsoft Sans Serif" charset="0"/>
              <a:ea typeface="ＭＳ Ｐゴシック" charset="-128"/>
              <a:sym typeface="Microsoft Sans Serif" charset="0"/>
            </a:endParaRPr>
          </a:p>
          <a:p>
            <a:pPr eaLnBrk="1"/>
            <a:r>
              <a:rPr lang="en-US" altLang="en-US" dirty="0">
                <a:latin typeface="Microsoft Sans Serif" charset="0"/>
                <a:ea typeface="ＭＳ Ｐゴシック" charset="-128"/>
                <a:sym typeface="Microsoft Sans Serif" charset="0"/>
              </a:rPr>
              <a:t>Photo Credit</a:t>
            </a:r>
          </a:p>
          <a:p>
            <a:pPr eaLnBrk="1"/>
            <a:r>
              <a:rPr lang="en-US" altLang="en-US" dirty="0" err="1">
                <a:latin typeface="Microsoft Sans Serif" charset="0"/>
                <a:ea typeface="ＭＳ Ｐゴシック" charset="-128"/>
                <a:sym typeface="Microsoft Sans Serif" charset="0"/>
              </a:rPr>
              <a:t>Pixabay</a:t>
            </a:r>
            <a:r>
              <a:rPr lang="en-US" altLang="en-US" dirty="0">
                <a:latin typeface="Microsoft Sans Serif" charset="0"/>
                <a:ea typeface="ＭＳ Ｐゴシック" charset="-128"/>
                <a:sym typeface="Microsoft Sans Serif" charset="0"/>
              </a:rPr>
              <a:t>- no attribution required</a:t>
            </a:r>
          </a:p>
          <a:p>
            <a:pPr eaLnBrk="1"/>
            <a:endParaRPr lang="en-US" altLang="en-US" dirty="0">
              <a:latin typeface="Microsoft Sans Serif" charset="0"/>
              <a:ea typeface="ＭＳ Ｐゴシック" charset="-128"/>
              <a:sym typeface="Microsoft Sans Serif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91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>
                <a:latin typeface="Trebuchet MS" charset="0"/>
                <a:ea typeface="ＭＳ Ｐゴシック" charset="-128"/>
                <a:sym typeface="Trebuchet MS" charset="0"/>
              </a:rPr>
              <a:t>Respect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>
                <a:latin typeface="Trebuchet MS" charset="0"/>
                <a:ea typeface="ＭＳ Ｐゴシック" charset="-128"/>
                <a:sym typeface="Trebuchet MS" charset="0"/>
              </a:rPr>
              <a:t>Assume positive intentions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>
                <a:latin typeface="Trebuchet MS" charset="0"/>
                <a:ea typeface="ＭＳ Ｐゴシック" charset="-128"/>
                <a:sym typeface="Trebuchet MS" charset="0"/>
              </a:rPr>
              <a:t>Active participation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>
                <a:latin typeface="Trebuchet MS" charset="0"/>
                <a:ea typeface="ＭＳ Ｐゴシック" charset="-128"/>
                <a:sym typeface="Trebuchet MS" charset="0"/>
              </a:rPr>
              <a:t>Safe to take risks and make mistakes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>
                <a:latin typeface="Trebuchet MS" charset="0"/>
                <a:ea typeface="ＭＳ Ｐゴシック" charset="-128"/>
                <a:sym typeface="Trebuchet MS" charset="0"/>
              </a:rPr>
              <a:t>Focused</a:t>
            </a:r>
          </a:p>
          <a:p>
            <a:pPr marL="23813" eaLnBrk="1">
              <a:buClr>
                <a:srgbClr val="000000"/>
              </a:buClr>
              <a:buFont typeface="Gill Sans" charset="0"/>
              <a:buChar char="•"/>
            </a:pPr>
            <a:r>
              <a:rPr lang="en-US" altLang="en-US">
                <a:latin typeface="Trebuchet MS" charset="0"/>
                <a:ea typeface="ＭＳ Ｐゴシック" charset="-128"/>
                <a:sym typeface="Trebuchet MS" charset="0"/>
              </a:rPr>
              <a:t>We’re learners</a:t>
            </a:r>
          </a:p>
          <a:p>
            <a:pPr marL="23813" eaLnBrk="1"/>
            <a:endParaRPr lang="en-US" altLang="en-US">
              <a:latin typeface="Trebuchet MS" charset="0"/>
              <a:ea typeface="ＭＳ Ｐゴシック" charset="-128"/>
              <a:sym typeface="Trebuchet MS" charset="0"/>
            </a:endParaRPr>
          </a:p>
          <a:p>
            <a:pPr marL="23813" eaLnBrk="1"/>
            <a:r>
              <a:rPr lang="en-US" altLang="en-US">
                <a:latin typeface="Trebuchet MS" charset="0"/>
                <a:ea typeface="ＭＳ Ｐゴシック" charset="-128"/>
                <a:sym typeface="Trebuchet MS" charset="0"/>
              </a:rPr>
              <a:t>Photo Credit:</a:t>
            </a:r>
          </a:p>
          <a:p>
            <a:pPr marL="23813" eaLnBrk="1"/>
            <a:r>
              <a:rPr lang="en-US" altLang="en-US">
                <a:latin typeface="Trebuchet MS" charset="0"/>
                <a:ea typeface="ＭＳ Ｐゴシック" charset="-128"/>
                <a:sym typeface="Trebuchet MS" charset="0"/>
              </a:rPr>
              <a:t>Brand New Norms Sign/ Steve Devol https://www.flickr.com/photos/stevedevol/</a:t>
            </a:r>
          </a:p>
          <a:p>
            <a:pPr marL="23813" eaLnBrk="1"/>
            <a:r>
              <a:rPr lang="en-US" altLang="en-US">
                <a:latin typeface="Trebuchet MS" charset="0"/>
                <a:ea typeface="ＭＳ Ｐゴシック" charset="-128"/>
                <a:sym typeface="Trebuchet MS" charset="0"/>
              </a:rPr>
              <a:t>March 14, 2010/ Photo URL </a:t>
            </a:r>
            <a:r>
              <a:rPr lang="en-US" altLang="en-US" u="sng">
                <a:ea typeface="ＭＳ Ｐゴシック" charset="-128"/>
                <a:hlinkClick r:id="rId3"/>
              </a:rPr>
              <a:t>https://www.flickr.com/photos/stevedevol/4434122972</a:t>
            </a:r>
            <a:endParaRPr lang="en-US" altLang="en-US">
              <a:latin typeface="Trebuchet MS" charset="0"/>
              <a:ea typeface="ＭＳ Ｐゴシック" charset="-128"/>
              <a:sym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601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 you want</a:t>
            </a:r>
            <a:r>
              <a:rPr lang="en-US" baseline="0" dirty="0" smtClean="0"/>
              <a:t> a learning target for this session?</a:t>
            </a:r>
          </a:p>
          <a:p>
            <a:r>
              <a:rPr lang="en-US" baseline="0" dirty="0" smtClean="0"/>
              <a:t>LT: </a:t>
            </a:r>
            <a:r>
              <a:rPr lang="en-US" sz="1200" dirty="0" smtClean="0">
                <a:latin typeface="+mn-lt"/>
              </a:rPr>
              <a:t>How can I structure discussions around a low floor high ceiling task?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+mn-lt"/>
              </a:rPr>
              <a:t>SC:I can plan a structured discussion around a low floor high ceiling task for my class.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29F84-DDF7-A94C-ABF8-20DD02FF061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30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An intentionally sequenced set of (usually computational) problems designed to support students to construct big ideas about mathematics and build their own strategies</a:t>
            </a:r>
          </a:p>
          <a:p>
            <a:r>
              <a:rPr lang="en-US" sz="1200" dirty="0" smtClean="0"/>
              <a:t>Similar format to number talks</a:t>
            </a:r>
          </a:p>
          <a:p>
            <a:r>
              <a:rPr lang="en-US" sz="1200" dirty="0" smtClean="0"/>
              <a:t>Teacher recording of student work almost always includes a model</a:t>
            </a:r>
          </a:p>
          <a:p>
            <a:r>
              <a:rPr lang="en-US" sz="1200" dirty="0" smtClean="0"/>
              <a:t>Additional focus on making connections between problems to build to some larger understanding</a:t>
            </a:r>
          </a:p>
          <a:p>
            <a:r>
              <a:rPr lang="en-US" sz="1200" dirty="0" err="1" smtClean="0"/>
              <a:t>Numberstrings.com</a:t>
            </a: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29F84-DDF7-A94C-ABF8-20DD02FF061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37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Try</a:t>
                </a:r>
                <a:r>
                  <a:rPr lang="en-US" baseline="0" dirty="0" smtClean="0"/>
                  <a:t> one</a:t>
                </a:r>
                <a:endParaRPr lang="en-US" dirty="0" smtClean="0"/>
              </a:p>
              <a:p>
                <a:r>
                  <a:rPr lang="en-US" dirty="0" smtClean="0"/>
                  <a:t>34 + 34 + 34 </a:t>
                </a:r>
              </a:p>
              <a:p>
                <a:r>
                  <a:rPr lang="en-US" dirty="0" smtClean="0"/>
                  <a:t>334 + 334 + 334</a:t>
                </a:r>
              </a:p>
              <a:p>
                <a:r>
                  <a:rPr lang="en-US" dirty="0" smtClean="0"/>
                  <a:t>(54 + 54 + 54 + 54)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÷</m:t>
                    </m:r>
                  </m:oMath>
                </a14:m>
                <a:r>
                  <a:rPr lang="en-US" dirty="0" smtClean="0"/>
                  <a:t> 4</a:t>
                </a:r>
              </a:p>
              <a:p>
                <a:r>
                  <a:rPr lang="en-US" dirty="0" smtClean="0"/>
                  <a:t>(34 + 68)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÷</m:t>
                    </m:r>
                  </m:oMath>
                </a14:m>
                <a:r>
                  <a:rPr lang="en-US" dirty="0" smtClean="0"/>
                  <a:t> 3</a:t>
                </a:r>
              </a:p>
              <a:p>
                <a:r>
                  <a:rPr lang="en-US" dirty="0" smtClean="0"/>
                  <a:t>(150 + 27)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÷</m:t>
                    </m:r>
                  </m:oMath>
                </a14:m>
                <a:r>
                  <a:rPr lang="en-US" dirty="0" smtClean="0"/>
                  <a:t> 3</a:t>
                </a:r>
              </a:p>
              <a:p>
                <a:endParaRPr lang="en-US" dirty="0"/>
              </a:p>
              <a:p>
                <a:endParaRPr lang="en-US" dirty="0" smtClean="0"/>
              </a:p>
              <a:p>
                <a:r>
                  <a:rPr lang="en-US" dirty="0" smtClean="0"/>
                  <a:t>What big idea might be developed through this string?</a:t>
                </a: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Try</a:t>
                </a:r>
                <a:r>
                  <a:rPr lang="en-US" baseline="0" dirty="0" smtClean="0"/>
                  <a:t> one</a:t>
                </a:r>
                <a:endParaRPr lang="en-US" dirty="0" smtClean="0"/>
              </a:p>
              <a:p>
                <a:r>
                  <a:rPr lang="en-US" dirty="0" smtClean="0"/>
                  <a:t>34 + 34 + 34 </a:t>
                </a:r>
              </a:p>
              <a:p>
                <a:r>
                  <a:rPr lang="en-US" dirty="0" smtClean="0"/>
                  <a:t>334 + 334 + 334</a:t>
                </a:r>
              </a:p>
              <a:p>
                <a:r>
                  <a:rPr lang="en-US" dirty="0" smtClean="0"/>
                  <a:t>(54 + 54 + 54 + 54) </a:t>
                </a:r>
                <a:r>
                  <a:rPr lang="en-US" i="0" smtClean="0">
                    <a:latin typeface="Cambria Math" charset="0"/>
                    <a:ea typeface="Cambria Math" charset="0"/>
                    <a:cs typeface="Cambria Math" charset="0"/>
                  </a:rPr>
                  <a:t>÷</a:t>
                </a:r>
                <a:r>
                  <a:rPr lang="en-US" dirty="0" smtClean="0"/>
                  <a:t> 4</a:t>
                </a:r>
              </a:p>
              <a:p>
                <a:r>
                  <a:rPr lang="en-US" dirty="0" smtClean="0"/>
                  <a:t>(34 + 68) </a:t>
                </a:r>
                <a:r>
                  <a:rPr lang="en-US" i="0" smtClean="0">
                    <a:latin typeface="Cambria Math" charset="0"/>
                    <a:ea typeface="Cambria Math" charset="0"/>
                    <a:cs typeface="Cambria Math" charset="0"/>
                  </a:rPr>
                  <a:t>÷</a:t>
                </a:r>
                <a:r>
                  <a:rPr lang="en-US" dirty="0" smtClean="0"/>
                  <a:t> 3</a:t>
                </a:r>
              </a:p>
              <a:p>
                <a:r>
                  <a:rPr lang="en-US" dirty="0" smtClean="0"/>
                  <a:t>(150 + 27) </a:t>
                </a:r>
                <a:r>
                  <a:rPr lang="en-US" i="0" smtClean="0">
                    <a:latin typeface="Cambria Math" charset="0"/>
                    <a:ea typeface="Cambria Math" charset="0"/>
                    <a:cs typeface="Cambria Math" charset="0"/>
                  </a:rPr>
                  <a:t>÷</a:t>
                </a:r>
                <a:r>
                  <a:rPr lang="en-US" dirty="0" smtClean="0"/>
                  <a:t> 3</a:t>
                </a:r>
              </a:p>
              <a:p>
                <a:endParaRPr lang="en-US" dirty="0"/>
              </a:p>
              <a:p>
                <a:endParaRPr lang="en-US" dirty="0" smtClean="0"/>
              </a:p>
              <a:p>
                <a:r>
                  <a:rPr lang="en-US" dirty="0" smtClean="0"/>
                  <a:t>What big idea might be developed through this string?</a:t>
                </a:r>
              </a:p>
              <a:p>
                <a:endParaRPr lang="en-US" dirty="0"/>
              </a:p>
              <a:p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29F84-DDF7-A94C-ABF8-20DD02FF061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111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Draw a trapezoid. </a:t>
            </a:r>
          </a:p>
          <a:p>
            <a:r>
              <a:rPr lang="en-US" sz="1200" dirty="0" smtClean="0"/>
              <a:t>Connect opposite vertices. </a:t>
            </a:r>
          </a:p>
          <a:p>
            <a:r>
              <a:rPr lang="en-US" sz="1200" dirty="0" smtClean="0"/>
              <a:t>Shade the left and right triangles. Compare the areas of each.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29F84-DDF7-A94C-ABF8-20DD02FF061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25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0AFC-0AED-A740-99A6-20FF0D8E51F9}" type="datetimeFigureOut">
              <a:rPr lang="en-US" smtClean="0"/>
              <a:t>3/31/17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3589-64B2-B04E-AB2F-44DC20145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020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0AFC-0AED-A740-99A6-20FF0D8E51F9}" type="datetimeFigureOut">
              <a:rPr lang="en-US" smtClean="0"/>
              <a:t>3/31/17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3589-64B2-B04E-AB2F-44DC20145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468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0AFC-0AED-A740-99A6-20FF0D8E51F9}" type="datetimeFigureOut">
              <a:rPr lang="en-US" smtClean="0"/>
              <a:t>3/31/17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3589-64B2-B04E-AB2F-44DC20145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56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xfrm>
            <a:off x="455415" y="274639"/>
            <a:ext cx="8233172" cy="1143001"/>
          </a:xfrm>
          <a:prstGeom prst="rect">
            <a:avLst/>
          </a:prstGeom>
          <a:ln>
            <a:round/>
          </a:ln>
        </p:spPr>
        <p:txBody>
          <a:bodyPr lIns="38100" tIns="38100" rIns="38100" bIns="38100">
            <a:noAutofit/>
          </a:bodyPr>
          <a:lstStyle>
            <a:lvl1pPr defTabSz="341549">
              <a:defRPr sz="3269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118" name="Shape 118"/>
          <p:cNvSpPr>
            <a:spLocks noGrp="1"/>
          </p:cNvSpPr>
          <p:nvPr>
            <p:ph type="body" idx="1"/>
          </p:nvPr>
        </p:nvSpPr>
        <p:spPr>
          <a:xfrm>
            <a:off x="455415" y="1598414"/>
            <a:ext cx="8233172" cy="4525964"/>
          </a:xfrm>
          <a:prstGeom prst="rect">
            <a:avLst/>
          </a:prstGeom>
          <a:ln>
            <a:round/>
          </a:ln>
        </p:spPr>
        <p:txBody>
          <a:bodyPr lIns="38100" tIns="38100" rIns="38100" bIns="38100" anchor="t">
            <a:noAutofit/>
          </a:bodyPr>
          <a:lstStyle>
            <a:lvl1pPr marL="180820" indent="-180820" defTabSz="341549">
              <a:spcBef>
                <a:spcPts val="527"/>
              </a:spcBef>
              <a:buClr>
                <a:srgbClr val="000000"/>
              </a:buClr>
              <a:buSzPct val="100000"/>
              <a:buFont typeface="Arial"/>
              <a:defRPr sz="2321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  <a:lvl2pPr marL="391776" indent="-150683" defTabSz="341549">
              <a:spcBef>
                <a:spcPts val="475"/>
              </a:spcBef>
              <a:buClr>
                <a:srgbClr val="000000"/>
              </a:buClr>
              <a:buSzPct val="100000"/>
              <a:buFont typeface="Arial"/>
              <a:buChar char="–"/>
              <a:defRPr sz="2004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2pPr>
            <a:lvl3pPr marL="602732" indent="-120547" defTabSz="341549">
              <a:spcBef>
                <a:spcPts val="422"/>
              </a:spcBef>
              <a:buClr>
                <a:srgbClr val="000000"/>
              </a:buClr>
              <a:buSzPct val="100000"/>
              <a:buFont typeface="Arial"/>
              <a:defRPr sz="1793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3pPr>
            <a:lvl4pPr marL="843826" indent="-120547" defTabSz="341549">
              <a:spcBef>
                <a:spcPts val="316"/>
              </a:spcBef>
              <a:buClr>
                <a:srgbClr val="000000"/>
              </a:buClr>
              <a:buSzPct val="100000"/>
              <a:buFont typeface="Arial"/>
              <a:buChar char="–"/>
              <a:defRPr sz="1477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4pPr>
            <a:lvl5pPr marL="1084919" indent="-120547" defTabSz="341549">
              <a:spcBef>
                <a:spcPts val="316"/>
              </a:spcBef>
              <a:buClr>
                <a:srgbClr val="000000"/>
              </a:buClr>
              <a:buSzPct val="100000"/>
              <a:buFont typeface="Arial"/>
              <a:buChar char="»"/>
              <a:defRPr sz="1477">
                <a:uFill>
                  <a:solidFill>
                    <a:srgbClr val="000000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9" name="Shape 119"/>
          <p:cNvSpPr>
            <a:spLocks noGrp="1"/>
          </p:cNvSpPr>
          <p:nvPr>
            <p:ph type="sldNum" sz="quarter" idx="2"/>
          </p:nvPr>
        </p:nvSpPr>
        <p:spPr>
          <a:xfrm>
            <a:off x="8465372" y="6494265"/>
            <a:ext cx="221429" cy="223243"/>
          </a:xfrm>
          <a:prstGeom prst="rect">
            <a:avLst/>
          </a:prstGeom>
          <a:ln>
            <a:round/>
          </a:ln>
        </p:spPr>
        <p:txBody>
          <a:bodyPr lIns="38100" tIns="38100" rIns="38100" bIns="38100" anchor="ctr"/>
          <a:lstStyle>
            <a:lvl1pPr algn="r" defTabSz="341549">
              <a:defRPr sz="844">
                <a:solidFill>
                  <a:srgbClr val="9A9A9A"/>
                </a:solidFill>
                <a:uFill>
                  <a:solidFill>
                    <a:srgbClr val="9A9A9A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3037384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0AFC-0AED-A740-99A6-20FF0D8E51F9}" type="datetimeFigureOut">
              <a:rPr lang="en-US" smtClean="0"/>
              <a:t>3/31/17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3589-64B2-B04E-AB2F-44DC20145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239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0AFC-0AED-A740-99A6-20FF0D8E51F9}" type="datetimeFigureOut">
              <a:rPr lang="en-US" smtClean="0"/>
              <a:t>3/31/17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3589-64B2-B04E-AB2F-44DC20145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554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0AFC-0AED-A740-99A6-20FF0D8E51F9}" type="datetimeFigureOut">
              <a:rPr lang="en-US" smtClean="0"/>
              <a:t>3/31/17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3589-64B2-B04E-AB2F-44DC20145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0AFC-0AED-A740-99A6-20FF0D8E51F9}" type="datetimeFigureOut">
              <a:rPr lang="en-US" smtClean="0"/>
              <a:t>3/31/17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3589-64B2-B04E-AB2F-44DC20145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84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0AFC-0AED-A740-99A6-20FF0D8E51F9}" type="datetimeFigureOut">
              <a:rPr lang="en-US" smtClean="0"/>
              <a:t>3/31/17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3589-64B2-B04E-AB2F-44DC20145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474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0AFC-0AED-A740-99A6-20FF0D8E51F9}" type="datetimeFigureOut">
              <a:rPr lang="en-US" smtClean="0"/>
              <a:t>3/31/17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3589-64B2-B04E-AB2F-44DC20145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515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0AFC-0AED-A740-99A6-20FF0D8E51F9}" type="datetimeFigureOut">
              <a:rPr lang="en-US" smtClean="0"/>
              <a:t>3/31/17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3589-64B2-B04E-AB2F-44DC20145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730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0AFC-0AED-A740-99A6-20FF0D8E51F9}" type="datetimeFigureOut">
              <a:rPr lang="en-US" smtClean="0"/>
              <a:t>3/31/17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C3589-64B2-B04E-AB2F-44DC20145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2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C0AFC-0AED-A740-99A6-20FF0D8E51F9}" type="datetimeFigureOut">
              <a:rPr lang="en-US" smtClean="0"/>
              <a:t>3/31/17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C3589-64B2-B04E-AB2F-44DC20145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802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1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4266" y="5963375"/>
            <a:ext cx="8295468" cy="592407"/>
          </a:xfrm>
          <a:solidFill>
            <a:srgbClr val="FFE300"/>
          </a:solidFill>
          <a:ln w="28575">
            <a:solidFill>
              <a:schemeClr val="tx1"/>
            </a:solidFill>
          </a:ln>
        </p:spPr>
        <p:txBody>
          <a:bodyPr anchor="t">
            <a:normAutofit/>
          </a:bodyPr>
          <a:lstStyle/>
          <a:p>
            <a:r>
              <a:rPr lang="en-US" sz="3200" dirty="0" smtClean="0"/>
              <a:t>Please be seated at your school table at 8:30 am.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84983"/>
            <a:ext cx="6858000" cy="1218354"/>
          </a:xfrm>
          <a:solidFill>
            <a:srgbClr val="FFE300"/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M</a:t>
            </a:r>
            <a:r>
              <a:rPr lang="en-US" sz="3600" baseline="30000" dirty="0" smtClean="0"/>
              <a:t>2</a:t>
            </a:r>
            <a:r>
              <a:rPr lang="en-US" sz="3600" dirty="0" smtClean="0"/>
              <a:t>P Fall Workshop</a:t>
            </a:r>
          </a:p>
          <a:p>
            <a:r>
              <a:rPr lang="en-US" sz="3600" dirty="0" smtClean="0"/>
              <a:t>Saturday, September 24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, 2016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5448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7624" y="1208854"/>
            <a:ext cx="8229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Construct quadrilateral ABCD</a:t>
            </a:r>
            <a:r>
              <a:rPr lang="en-US" sz="4000" dirty="0" smtClean="0"/>
              <a:t>.</a:t>
            </a:r>
          </a:p>
          <a:p>
            <a:r>
              <a:rPr lang="en-US" sz="4000" dirty="0" smtClean="0"/>
              <a:t>Connect </a:t>
            </a:r>
            <a:r>
              <a:rPr lang="en-US" sz="4000" dirty="0"/>
              <a:t>the midpoints of the sides. What can you say about the new quadrilateral formed inside ABCD?</a:t>
            </a:r>
          </a:p>
        </p:txBody>
      </p:sp>
    </p:spTree>
    <p:extLst>
      <p:ext uri="{BB962C8B-B14F-4D97-AF65-F5344CB8AC3E}">
        <p14:creationId xmlns:p14="http://schemas.microsoft.com/office/powerpoint/2010/main" val="92608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pasted-image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06811" y="-769069"/>
            <a:ext cx="11983641" cy="7950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5362" name="AutoShape 2"/>
          <p:cNvSpPr>
            <a:spLocks/>
          </p:cNvSpPr>
          <p:nvPr/>
        </p:nvSpPr>
        <p:spPr bwMode="auto">
          <a:xfrm>
            <a:off x="4800824" y="121668"/>
            <a:ext cx="4118818" cy="1485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DCDEE0"/>
          </a:solidFill>
          <a:ln w="63500" cap="flat" cmpd="sng">
            <a:solidFill>
              <a:srgbClr val="000000"/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algn="ctr" eaLnBrk="1">
              <a:defRPr/>
            </a:pPr>
            <a:r>
              <a:rPr lang="en-US" altLang="en-US" sz="4219" dirty="0">
                <a:latin typeface="Calibri" charset="0"/>
                <a:ea typeface="Calibri" charset="0"/>
                <a:cs typeface="Calibri" charset="0"/>
                <a:sym typeface="Helvetica Neue" charset="0"/>
              </a:rPr>
              <a:t>Take a 15 minute break.  </a:t>
            </a:r>
          </a:p>
        </p:txBody>
      </p:sp>
    </p:spTree>
    <p:extLst>
      <p:ext uri="{BB962C8B-B14F-4D97-AF65-F5344CB8AC3E}">
        <p14:creationId xmlns:p14="http://schemas.microsoft.com/office/powerpoint/2010/main" val="659936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551" y="892327"/>
            <a:ext cx="4071360" cy="5073344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959457" y="1116362"/>
            <a:ext cx="3719594" cy="4625275"/>
          </a:xfr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dirty="0" smtClean="0"/>
              <a:t>What strategies have you implemented to ensure math education is more equitable in your building and in your classroom this year?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59351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" y="857250"/>
            <a:ext cx="8250528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0622" y="515755"/>
            <a:ext cx="3233378" cy="20286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000" dirty="0" smtClean="0"/>
              <a:t>What group work strategies did you implement so far this year?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7747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3439" y="612656"/>
            <a:ext cx="4244009" cy="2298320"/>
          </a:xfrm>
        </p:spPr>
        <p:txBody>
          <a:bodyPr>
            <a:noAutofit/>
          </a:bodyPr>
          <a:lstStyle/>
          <a:p>
            <a:pPr marL="0" indent="0" algn="ctr" defTabSz="68580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3600" dirty="0"/>
              <a:t>How can </a:t>
            </a:r>
            <a:r>
              <a:rPr lang="en-US" sz="3600" dirty="0" smtClean="0"/>
              <a:t>I use formative feedback in my classroom?</a:t>
            </a:r>
            <a:endParaRPr lang="en-US" sz="3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268" y="1095789"/>
            <a:ext cx="4643438" cy="5143500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756573" y="3923793"/>
            <a:ext cx="4244009" cy="130267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I can plan effective </a:t>
            </a:r>
            <a:r>
              <a:rPr lang="en-US" sz="2400" dirty="0" smtClean="0"/>
              <a:t>formative feedback </a:t>
            </a:r>
            <a:r>
              <a:rPr lang="en-US" sz="2400" dirty="0"/>
              <a:t>opportunities for my students.</a:t>
            </a:r>
          </a:p>
        </p:txBody>
      </p:sp>
    </p:spTree>
    <p:extLst>
      <p:ext uri="{BB962C8B-B14F-4D97-AF65-F5344CB8AC3E}">
        <p14:creationId xmlns:p14="http://schemas.microsoft.com/office/powerpoint/2010/main" val="196698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/>
          </p:cNvSpPr>
          <p:nvPr>
            <p:ph type="body" idx="1"/>
          </p:nvPr>
        </p:nvSpPr>
        <p:spPr>
          <a:xfrm>
            <a:off x="864705" y="1390585"/>
            <a:ext cx="7484165" cy="3388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0" indent="0" algn="ctr">
              <a:spcBef>
                <a:spcPts val="0"/>
              </a:spcBef>
              <a:buSzTx/>
              <a:buNone/>
              <a:defRPr sz="4800">
                <a:latin typeface="Calibri"/>
                <a:ea typeface="Calibri"/>
                <a:cs typeface="Calibri"/>
                <a:sym typeface="Calibri"/>
              </a:defRPr>
            </a:pPr>
            <a:r>
              <a:rPr dirty="0"/>
              <a:t>Teachers see feedback more in terms of how much they </a:t>
            </a:r>
            <a:r>
              <a:rPr i="1" dirty="0">
                <a:latin typeface="Helvetica"/>
                <a:ea typeface="Helvetica"/>
                <a:cs typeface="Helvetica"/>
                <a:sym typeface="Helvetica"/>
              </a:rPr>
              <a:t>give</a:t>
            </a:r>
            <a:r>
              <a:rPr dirty="0"/>
              <a:t> than the more important consideration of how much feedback is </a:t>
            </a:r>
            <a:r>
              <a:rPr i="1" dirty="0">
                <a:latin typeface="Helvetica"/>
                <a:ea typeface="Helvetica"/>
                <a:cs typeface="Helvetica"/>
                <a:sym typeface="Helvetica"/>
              </a:rPr>
              <a:t>received</a:t>
            </a:r>
            <a:r>
              <a:rPr dirty="0"/>
              <a:t> by students.</a:t>
            </a:r>
          </a:p>
          <a:p>
            <a:pPr marL="0" indent="0" algn="r">
              <a:spcBef>
                <a:spcPts val="0"/>
              </a:spcBef>
              <a:buSzTx/>
              <a:buNone/>
              <a:defRPr sz="3600"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  <a:p>
            <a:pPr marL="0" indent="0" algn="r">
              <a:spcBef>
                <a:spcPts val="0"/>
              </a:spcBef>
              <a:buSzTx/>
              <a:buNone/>
              <a:defRPr sz="2400">
                <a:latin typeface="Calibri"/>
                <a:ea typeface="Calibri"/>
                <a:cs typeface="Calibri"/>
                <a:sym typeface="Calibri"/>
              </a:defRPr>
            </a:pPr>
            <a:r>
              <a:rPr dirty="0"/>
              <a:t>John Hattie</a:t>
            </a:r>
          </a:p>
          <a:p>
            <a:pPr marL="0" indent="0" algn="r">
              <a:spcBef>
                <a:spcPts val="0"/>
              </a:spcBef>
              <a:buSzTx/>
              <a:buNone/>
              <a:defRPr sz="2400">
                <a:latin typeface="Calibri"/>
                <a:ea typeface="Calibri"/>
                <a:cs typeface="Calibri"/>
                <a:sym typeface="Calibri"/>
              </a:defRPr>
            </a:pPr>
            <a:r>
              <a:rPr dirty="0"/>
              <a:t>Visible Learning for Teachers</a:t>
            </a:r>
          </a:p>
        </p:txBody>
      </p:sp>
    </p:spTree>
    <p:extLst>
      <p:ext uri="{BB962C8B-B14F-4D97-AF65-F5344CB8AC3E}">
        <p14:creationId xmlns:p14="http://schemas.microsoft.com/office/powerpoint/2010/main" val="19052551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Grp="1" noChangeArrowheads="1"/>
          </p:cNvSpPr>
          <p:nvPr>
            <p:ph type="body" idx="1"/>
          </p:nvPr>
        </p:nvSpPr>
        <p:spPr>
          <a:xfrm>
            <a:off x="4931419" y="365127"/>
            <a:ext cx="3949110" cy="5772202"/>
          </a:xfrm>
        </p:spPr>
        <p:txBody>
          <a:bodyPr anchor="t">
            <a:normAutofit lnSpcReduction="10000"/>
          </a:bodyPr>
          <a:lstStyle/>
          <a:p>
            <a:pPr marL="0" indent="0" algn="ctr">
              <a:spcBef>
                <a:spcPts val="2250"/>
              </a:spcBef>
              <a:buNone/>
              <a:defRPr/>
            </a:pPr>
            <a:r>
              <a:rPr lang="en-US" altLang="en-US" sz="3600" dirty="0" smtClean="0">
                <a:ea typeface="Microsoft Sans Serif" charset="0"/>
                <a:cs typeface="Microsoft Sans Serif" charset="0"/>
                <a:sym typeface="Microsoft Sans Serif" charset="0"/>
              </a:rPr>
              <a:t>Characteristics of Effective Feedback</a:t>
            </a:r>
          </a:p>
          <a:p>
            <a:pPr marL="0" indent="0">
              <a:spcBef>
                <a:spcPts val="2250"/>
              </a:spcBef>
              <a:buNone/>
              <a:defRPr/>
            </a:pPr>
            <a:r>
              <a:rPr lang="en-US" altLang="en-US" sz="3200" dirty="0" smtClean="0">
                <a:ea typeface="Microsoft Sans Serif" charset="0"/>
                <a:cs typeface="Microsoft Sans Serif" charset="0"/>
                <a:sym typeface="Microsoft Sans Serif" charset="0"/>
              </a:rPr>
              <a:t>Effective feedback: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AutoNum type="arabicParenR"/>
              <a:defRPr/>
            </a:pPr>
            <a:r>
              <a:rPr lang="en-US" altLang="en-US" sz="3200" dirty="0">
                <a:ea typeface="Microsoft Sans Serif" charset="0"/>
                <a:cs typeface="Microsoft Sans Serif" charset="0"/>
                <a:sym typeface="Microsoft Sans Serif" charset="0"/>
              </a:rPr>
              <a:t>r</a:t>
            </a:r>
            <a:r>
              <a:rPr lang="en-US" altLang="en-US" sz="3200" dirty="0" smtClean="0">
                <a:ea typeface="Microsoft Sans Serif" charset="0"/>
                <a:cs typeface="Microsoft Sans Serif" charset="0"/>
                <a:sym typeface="Microsoft Sans Serif" charset="0"/>
              </a:rPr>
              <a:t>eferences extent to which success criteria have been met;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AutoNum type="arabicParenR"/>
              <a:defRPr/>
            </a:pPr>
            <a:r>
              <a:rPr lang="en-US" altLang="en-US" sz="3200" dirty="0">
                <a:ea typeface="Microsoft Sans Serif" charset="0"/>
                <a:cs typeface="Microsoft Sans Serif" charset="0"/>
                <a:sym typeface="Microsoft Sans Serif" charset="0"/>
              </a:rPr>
              <a:t>p</a:t>
            </a:r>
            <a:r>
              <a:rPr lang="en-US" altLang="en-US" sz="3200" dirty="0" smtClean="0">
                <a:ea typeface="Microsoft Sans Serif" charset="0"/>
                <a:cs typeface="Microsoft Sans Serif" charset="0"/>
                <a:sym typeface="Microsoft Sans Serif" charset="0"/>
              </a:rPr>
              <a:t>rovides guidance for student next steps; and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AutoNum type="arabicParenR"/>
              <a:defRPr/>
            </a:pPr>
            <a:r>
              <a:rPr lang="en-US" altLang="en-US" sz="3200" dirty="0">
                <a:ea typeface="Microsoft Sans Serif" charset="0"/>
                <a:cs typeface="Microsoft Sans Serif" charset="0"/>
                <a:sym typeface="Microsoft Sans Serif" charset="0"/>
              </a:rPr>
              <a:t>i</a:t>
            </a:r>
            <a:r>
              <a:rPr lang="en-US" altLang="en-US" sz="3200" dirty="0" smtClean="0">
                <a:ea typeface="Microsoft Sans Serif" charset="0"/>
                <a:cs typeface="Microsoft Sans Serif" charset="0"/>
                <a:sym typeface="Microsoft Sans Serif" charset="0"/>
              </a:rPr>
              <a:t>s useable by the student.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AutoNum type="arabicParenR"/>
              <a:defRPr/>
            </a:pPr>
            <a:endParaRPr lang="en-US" altLang="en-US" sz="3200" dirty="0" smtClean="0">
              <a:ea typeface="Microsoft Sans Serif" charset="0"/>
              <a:cs typeface="Microsoft Sans Serif" charset="0"/>
              <a:sym typeface="Microsoft Sans Serif" charset="0"/>
            </a:endParaRPr>
          </a:p>
          <a:p>
            <a:pPr marL="0" indent="0">
              <a:spcBef>
                <a:spcPts val="2250"/>
              </a:spcBef>
              <a:buNone/>
              <a:defRPr/>
            </a:pPr>
            <a:endParaRPr lang="en-US" altLang="en-US" sz="3200" dirty="0" smtClean="0">
              <a:ea typeface="Microsoft Sans Serif" charset="0"/>
              <a:cs typeface="Microsoft Sans Serif" charset="0"/>
              <a:sym typeface="Microsoft Sans Serif" charset="0"/>
            </a:endParaRPr>
          </a:p>
          <a:p>
            <a:pPr marL="0" indent="0" algn="ctr">
              <a:spcBef>
                <a:spcPts val="2250"/>
              </a:spcBef>
              <a:buNone/>
              <a:defRPr/>
            </a:pPr>
            <a:endParaRPr lang="en-US" altLang="en-US" sz="3200" dirty="0">
              <a:ea typeface="Microsoft Sans Serif" charset="0"/>
              <a:cs typeface="Microsoft Sans Serif" charset="0"/>
              <a:sym typeface="Microsoft Sans Serif" charset="0"/>
            </a:endParaRPr>
          </a:p>
        </p:txBody>
      </p:sp>
      <p:pic>
        <p:nvPicPr>
          <p:cNvPr id="67586" name="Picture 2" descr="pasted-image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71" y="365127"/>
            <a:ext cx="4437929" cy="6144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20021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26798" y="-278969"/>
            <a:ext cx="10705454" cy="71369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5844" y="1879169"/>
            <a:ext cx="6865749" cy="2820692"/>
          </a:xfrm>
          <a:solidFill>
            <a:schemeClr val="bg1"/>
          </a:solidFill>
          <a:ln w="25400">
            <a:solidFill>
              <a:srgbClr val="000000"/>
            </a:solidFill>
          </a:ln>
        </p:spPr>
        <p:txBody>
          <a:bodyPr anchor="t">
            <a:noAutofit/>
          </a:bodyPr>
          <a:lstStyle/>
          <a:p>
            <a:pPr algn="ctr"/>
            <a:r>
              <a:rPr lang="en-US" sz="4000" dirty="0" smtClean="0">
                <a:latin typeface="+mn-lt"/>
              </a:rPr>
              <a:t>Read the excerpt from </a:t>
            </a:r>
            <a:r>
              <a:rPr lang="en-US" sz="4000" i="1" dirty="0" smtClean="0">
                <a:latin typeface="+mn-lt"/>
              </a:rPr>
              <a:t>Bringing Math Students into the Formative Assessment Equation</a:t>
            </a:r>
            <a:r>
              <a:rPr lang="en-US" sz="4000" dirty="0" smtClean="0">
                <a:latin typeface="+mn-lt"/>
              </a:rPr>
              <a:t> using the protocol and note taking sheet.  </a:t>
            </a:r>
            <a:r>
              <a:rPr lang="en-US" sz="4000" dirty="0">
                <a:latin typeface="+mn-lt"/>
              </a:rPr>
              <a:t/>
            </a:r>
            <a:br>
              <a:rPr lang="en-US" sz="4000" dirty="0">
                <a:latin typeface="+mn-lt"/>
              </a:rPr>
            </a:br>
            <a:r>
              <a:rPr lang="en-US" sz="4000" i="1" dirty="0" smtClean="0">
                <a:latin typeface="+mn-lt"/>
              </a:rPr>
              <a:t> </a:t>
            </a:r>
            <a:endParaRPr lang="en-US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7785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597" y="0"/>
            <a:ext cx="9529590" cy="70129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ctr"/>
            <a:r>
              <a:rPr lang="en-US" sz="4000" dirty="0" smtClean="0">
                <a:latin typeface="+mn-lt"/>
              </a:rPr>
              <a:t>Enjoy your lunch</a:t>
            </a:r>
            <a:br>
              <a:rPr lang="en-US" sz="4000" dirty="0" smtClean="0">
                <a:latin typeface="+mn-lt"/>
              </a:rPr>
            </a:br>
            <a:r>
              <a:rPr lang="en-US" sz="4000" dirty="0" smtClean="0">
                <a:latin typeface="+mn-lt"/>
              </a:rPr>
              <a:t>Begin again at 12:45 pm</a:t>
            </a:r>
            <a:endParaRPr lang="en-US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399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43742"/>
          </a:xfrm>
        </p:spPr>
        <p:txBody>
          <a:bodyPr anchor="t">
            <a:normAutofit/>
          </a:bodyPr>
          <a:lstStyle/>
          <a:p>
            <a:r>
              <a:rPr lang="en-US" sz="4000" dirty="0" smtClean="0"/>
              <a:t>Solve this problem independently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08869"/>
            <a:ext cx="7886700" cy="496809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Students are given the following problems to solve:</a:t>
            </a:r>
          </a:p>
          <a:p>
            <a:pPr marL="0" indent="0">
              <a:buNone/>
            </a:pPr>
            <a:r>
              <a:rPr lang="en-US" dirty="0"/>
              <a:t>Two stores are advertising the following:</a:t>
            </a:r>
          </a:p>
          <a:p>
            <a:pPr lvl="0"/>
            <a:r>
              <a:rPr lang="en-US" dirty="0"/>
              <a:t>Sam's Super Supplies — 12 cans of Kittie Kittles for $15</a:t>
            </a:r>
          </a:p>
          <a:p>
            <a:pPr lvl="0"/>
            <a:r>
              <a:rPr lang="en-US" dirty="0"/>
              <a:t>Pam's Pet Potpourri — 20 cans of Kittie Kittles for $23</a:t>
            </a:r>
          </a:p>
          <a:p>
            <a:pPr marL="0" indent="0">
              <a:buNone/>
            </a:pPr>
            <a:r>
              <a:rPr lang="en-US" dirty="0"/>
              <a:t>Kittie Kittles is your kitten's favorite cat food, so you plan to purchase the food from one of the two stores.</a:t>
            </a:r>
          </a:p>
          <a:p>
            <a:r>
              <a:rPr lang="en-US" dirty="0"/>
              <a:t>Which store has the better price? How do you know?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01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2469337" y="188280"/>
            <a:ext cx="3589735" cy="857250"/>
          </a:xfrm>
        </p:spPr>
        <p:txBody>
          <a:bodyPr vert="horz" lIns="48221" tIns="24110" rIns="48221" bIns="24110" rtlCol="0" anchor="t">
            <a:noAutofit/>
          </a:bodyPr>
          <a:lstStyle/>
          <a:p>
            <a:pPr algn="ctr" eaLnBrk="1" hangingPunct="1"/>
            <a:r>
              <a:rPr lang="en-US" altLang="en-US" sz="6000" b="1" dirty="0">
                <a:latin typeface="+mn-lt"/>
              </a:rPr>
              <a:t>M</a:t>
            </a:r>
            <a:r>
              <a:rPr lang="en-US" altLang="en-US" sz="6000" b="1" baseline="30000" dirty="0">
                <a:latin typeface="+mn-lt"/>
              </a:rPr>
              <a:t>2</a:t>
            </a:r>
            <a:r>
              <a:rPr lang="en-US" altLang="en-US" sz="6000" b="1" dirty="0">
                <a:latin typeface="+mn-lt"/>
              </a:rPr>
              <a:t>P Goals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205802" y="1153106"/>
            <a:ext cx="3254573" cy="42728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8221" tIns="24110" rIns="48221" bIns="2411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01367" indent="-301367">
              <a:buFontTx/>
              <a:buChar char="•"/>
            </a:pPr>
            <a:r>
              <a:rPr lang="en-US" altLang="en-US" sz="3400" dirty="0"/>
              <a:t>Increase teachers</a:t>
            </a:r>
            <a:r>
              <a:rPr lang="ja-JP" altLang="en-US" sz="3400" dirty="0">
                <a:sym typeface="Arial" charset="0"/>
              </a:rPr>
              <a:t>’</a:t>
            </a:r>
            <a:r>
              <a:rPr lang="en-US" altLang="ja-JP" sz="3400" dirty="0"/>
              <a:t> content and pedagogical content knowledge of mathematics</a:t>
            </a:r>
          </a:p>
          <a:p>
            <a:pPr marL="301367" indent="-301367">
              <a:buFontTx/>
              <a:buChar char="•"/>
            </a:pPr>
            <a:r>
              <a:rPr lang="en-US" altLang="en-US" sz="3400" dirty="0"/>
              <a:t>Increase </a:t>
            </a:r>
            <a:r>
              <a:rPr lang="en-US" altLang="en-US" sz="3400" b="1" dirty="0"/>
              <a:t>all </a:t>
            </a:r>
            <a:r>
              <a:rPr lang="en-US" altLang="en-US" sz="3400" dirty="0"/>
              <a:t>students</a:t>
            </a:r>
            <a:r>
              <a:rPr lang="ja-JP" altLang="en-US" sz="3400" dirty="0">
                <a:sym typeface="Arial" charset="0"/>
              </a:rPr>
              <a:t>’</a:t>
            </a:r>
            <a:r>
              <a:rPr lang="en-US" altLang="ja-JP" sz="3400" dirty="0"/>
              <a:t> achievement in mathematics</a:t>
            </a:r>
            <a:endParaRPr lang="en-US" altLang="en-US" sz="3400" dirty="0"/>
          </a:p>
        </p:txBody>
      </p:sp>
      <p:pic>
        <p:nvPicPr>
          <p:cNvPr id="1024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375" y="1172479"/>
            <a:ext cx="7038101" cy="527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555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1478"/>
            <a:ext cx="9144000" cy="70594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36949" y="0"/>
            <a:ext cx="341503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Practice:</a:t>
            </a:r>
          </a:p>
          <a:p>
            <a:r>
              <a:rPr lang="en-US" sz="3600" dirty="0" smtClean="0">
                <a:solidFill>
                  <a:schemeClr val="bg1"/>
                </a:solidFill>
              </a:rPr>
              <a:t>Evaluate </a:t>
            </a:r>
          </a:p>
          <a:p>
            <a:r>
              <a:rPr lang="en-US" sz="3600" dirty="0" smtClean="0">
                <a:solidFill>
                  <a:schemeClr val="bg1"/>
                </a:solidFill>
              </a:rPr>
              <a:t>teacher feedback</a:t>
            </a:r>
          </a:p>
        </p:txBody>
      </p:sp>
    </p:spTree>
    <p:extLst>
      <p:ext uri="{BB962C8B-B14F-4D97-AF65-F5344CB8AC3E}">
        <p14:creationId xmlns:p14="http://schemas.microsoft.com/office/powerpoint/2010/main" val="129212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189" y="3836746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+mn-lt"/>
              </a:rPr>
              <a:t>How will you incorporate effective feedback into your classroom practice?</a:t>
            </a:r>
            <a:endParaRPr lang="en-US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95861" cy="369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50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81966" y="604434"/>
            <a:ext cx="401406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Individually reflect on your instructional practice and make plan for improvement. 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290875" y="19372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719233" y="4811167"/>
            <a:ext cx="40140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We’d like a copy for our planning.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99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Content Placeholder 2"/>
          <p:cNvSpPr>
            <a:spLocks noGrp="1"/>
          </p:cNvSpPr>
          <p:nvPr>
            <p:ph idx="1"/>
          </p:nvPr>
        </p:nvSpPr>
        <p:spPr>
          <a:xfrm>
            <a:off x="1518047" y="3161109"/>
            <a:ext cx="7358063" cy="4911328"/>
          </a:xfrm>
        </p:spPr>
        <p:txBody>
          <a:bodyPr/>
          <a:lstStyle/>
          <a:p>
            <a:endParaRPr lang="en-US" altLang="en-US"/>
          </a:p>
        </p:txBody>
      </p:sp>
      <p:pic>
        <p:nvPicPr>
          <p:cNvPr id="7475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426" y="-2405306"/>
            <a:ext cx="9948788" cy="94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5" name="TextBox 5"/>
          <p:cNvSpPr txBox="1">
            <a:spLocks noChangeArrowheads="1"/>
          </p:cNvSpPr>
          <p:nvPr/>
        </p:nvSpPr>
        <p:spPr bwMode="auto">
          <a:xfrm>
            <a:off x="2884924" y="469308"/>
            <a:ext cx="312617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r>
              <a:rPr lang="en-US" altLang="en-US" sz="4000" dirty="0">
                <a:latin typeface="Calibri" charset="0"/>
              </a:rPr>
              <a:t>Planning Time</a:t>
            </a: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82636" y="2667949"/>
            <a:ext cx="9278339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marL="571500" indent="-571500">
              <a:buFont typeface="Arial" charset="0"/>
              <a:buChar char="•"/>
            </a:pPr>
            <a:r>
              <a:rPr lang="en-US" altLang="en-US" sz="3000" dirty="0" smtClean="0">
                <a:latin typeface="Calibri" charset="0"/>
              </a:rPr>
              <a:t>Decide initial PLC focus **</a:t>
            </a:r>
          </a:p>
          <a:p>
            <a:pPr marL="571500" indent="-571500">
              <a:buFont typeface="Arial" charset="0"/>
              <a:buChar char="•"/>
            </a:pPr>
            <a:r>
              <a:rPr lang="en-US" altLang="en-US" sz="3000" dirty="0" smtClean="0">
                <a:latin typeface="Calibri" charset="0"/>
              </a:rPr>
              <a:t>Make studio day plans</a:t>
            </a:r>
          </a:p>
          <a:p>
            <a:pPr marL="571500" indent="-571500">
              <a:buFont typeface="Arial" charset="0"/>
              <a:buChar char="•"/>
            </a:pPr>
            <a:r>
              <a:rPr lang="en-US" altLang="en-US" sz="3000" dirty="0" smtClean="0">
                <a:latin typeface="Calibri" charset="0"/>
              </a:rPr>
              <a:t>Decide frequency and length of meetings</a:t>
            </a:r>
          </a:p>
          <a:p>
            <a:pPr marL="571500" indent="-571500">
              <a:buFont typeface="Arial" charset="0"/>
              <a:buChar char="•"/>
            </a:pPr>
            <a:r>
              <a:rPr lang="en-US" altLang="en-US" sz="3000" dirty="0" smtClean="0">
                <a:latin typeface="Calibri" charset="0"/>
              </a:rPr>
              <a:t>Schedule meetings for first part of year</a:t>
            </a:r>
          </a:p>
          <a:p>
            <a:pPr marL="571500" indent="-571500">
              <a:buFont typeface="Arial" charset="0"/>
              <a:buChar char="•"/>
            </a:pPr>
            <a:r>
              <a:rPr lang="en-US" altLang="en-US" sz="3000" dirty="0" smtClean="0">
                <a:latin typeface="Calibri" charset="0"/>
              </a:rPr>
              <a:t>Resources</a:t>
            </a:r>
          </a:p>
          <a:p>
            <a:pPr marL="571500" indent="-571500">
              <a:buFont typeface="Arial" charset="0"/>
              <a:buChar char="•"/>
            </a:pPr>
            <a:r>
              <a:rPr lang="en-US" altLang="en-US" sz="3000" dirty="0" smtClean="0">
                <a:latin typeface="Calibri" charset="0"/>
              </a:rPr>
              <a:t>Decide how to run your meetings **</a:t>
            </a:r>
          </a:p>
          <a:p>
            <a:pPr marL="571500" indent="-571500">
              <a:buFont typeface="Arial" charset="0"/>
              <a:buChar char="•"/>
            </a:pPr>
            <a:r>
              <a:rPr lang="en-US" altLang="en-US" sz="3000" dirty="0" smtClean="0">
                <a:latin typeface="Calibri" charset="0"/>
              </a:rPr>
              <a:t>Turn one copy of plan in, we can make copies</a:t>
            </a:r>
          </a:p>
          <a:p>
            <a:pPr marL="571500" indent="-571500">
              <a:buFont typeface="Arial" charset="0"/>
              <a:buChar char="•"/>
            </a:pPr>
            <a:endParaRPr lang="en-US" altLang="en-US" sz="30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6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455414" y="0"/>
            <a:ext cx="8233172" cy="1692176"/>
          </a:xfrm>
        </p:spPr>
        <p:txBody>
          <a:bodyPr vert="horz" lIns="26789" tIns="26789" rIns="26789" bIns="26789" rtlCol="0" anchor="ctr">
            <a:normAutofit/>
          </a:bodyPr>
          <a:lstStyle/>
          <a:p>
            <a:pPr algn="ctr" defTabSz="642915"/>
            <a:r>
              <a:rPr lang="en-US" altLang="en-US" sz="4000" b="1" dirty="0">
                <a:latin typeface="Calibri" charset="0"/>
                <a:ea typeface="Calibri" charset="0"/>
                <a:cs typeface="Calibri" charset="0"/>
                <a:sym typeface="Calibri" charset="0"/>
              </a:rPr>
              <a:t>m2p2015.wikispaces.com</a:t>
            </a:r>
            <a:endParaRPr lang="en-US" altLang="en-US" sz="4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8" y="1376766"/>
            <a:ext cx="8927024" cy="2889013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6024500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AutoShape 2"/>
          <p:cNvSpPr>
            <a:spLocks/>
          </p:cNvSpPr>
          <p:nvPr/>
        </p:nvSpPr>
        <p:spPr bwMode="auto">
          <a:xfrm>
            <a:off x="526943" y="2204027"/>
            <a:ext cx="7687160" cy="46539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9" tIns="35719" rIns="35719" bIns="35719" anchor="t"/>
          <a:lstStyle>
            <a:lvl1pPr marL="592138" indent="-592138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marL="0" indent="0" eaLnBrk="1">
              <a:buSzPct val="75000"/>
            </a:pPr>
            <a:r>
              <a:rPr lang="en-US" altLang="en-US" dirty="0" smtClean="0">
                <a:latin typeface="+mn-lt"/>
                <a:ea typeface="Microsoft Sans Serif" charset="0"/>
                <a:cs typeface="Microsoft Sans Serif" charset="0"/>
                <a:sym typeface="Microsoft Sans Serif" charset="0"/>
              </a:rPr>
              <a:t>After turning in:</a:t>
            </a:r>
          </a:p>
          <a:p>
            <a:pPr eaLnBrk="1">
              <a:buSzPct val="75000"/>
              <a:buFontTx/>
              <a:buChar char="•"/>
            </a:pPr>
            <a:r>
              <a:rPr lang="en-US" altLang="en-US" dirty="0" smtClean="0">
                <a:latin typeface="+mn-lt"/>
                <a:ea typeface="Microsoft Sans Serif" charset="0"/>
                <a:cs typeface="Microsoft Sans Serif" charset="0"/>
                <a:sym typeface="Microsoft Sans Serif" charset="0"/>
              </a:rPr>
              <a:t>PLC </a:t>
            </a:r>
            <a:r>
              <a:rPr lang="en-US" altLang="en-US" dirty="0">
                <a:latin typeface="+mn-lt"/>
                <a:ea typeface="Microsoft Sans Serif" charset="0"/>
                <a:cs typeface="Microsoft Sans Serif" charset="0"/>
                <a:sym typeface="Microsoft Sans Serif" charset="0"/>
              </a:rPr>
              <a:t>Planning Form (one per PLC)</a:t>
            </a:r>
          </a:p>
          <a:p>
            <a:pPr eaLnBrk="1">
              <a:buSzPct val="75000"/>
              <a:buFontTx/>
              <a:buChar char="•"/>
            </a:pPr>
            <a:r>
              <a:rPr lang="en-US" altLang="en-US" dirty="0">
                <a:latin typeface="+mn-lt"/>
                <a:ea typeface="Microsoft Sans Serif" charset="0"/>
                <a:cs typeface="Microsoft Sans Serif" charset="0"/>
                <a:sym typeface="Microsoft Sans Serif" charset="0"/>
              </a:rPr>
              <a:t>Information for payment forms from new folks</a:t>
            </a:r>
          </a:p>
          <a:p>
            <a:pPr eaLnBrk="1">
              <a:buSzPct val="75000"/>
              <a:buFontTx/>
              <a:buChar char="•"/>
            </a:pPr>
            <a:r>
              <a:rPr lang="en-US" altLang="en-US" dirty="0">
                <a:latin typeface="+mn-lt"/>
                <a:ea typeface="Microsoft Sans Serif" charset="0"/>
                <a:cs typeface="Microsoft Sans Serif" charset="0"/>
                <a:sym typeface="Microsoft Sans Serif" charset="0"/>
              </a:rPr>
              <a:t>End of day </a:t>
            </a:r>
            <a:r>
              <a:rPr lang="en-US" altLang="en-US" dirty="0" smtClean="0">
                <a:latin typeface="+mn-lt"/>
                <a:ea typeface="Microsoft Sans Serif" charset="0"/>
                <a:cs typeface="Microsoft Sans Serif" charset="0"/>
                <a:sym typeface="Microsoft Sans Serif" charset="0"/>
              </a:rPr>
              <a:t>survey</a:t>
            </a:r>
          </a:p>
          <a:p>
            <a:pPr marL="0" indent="0" eaLnBrk="1">
              <a:buSzPct val="75000"/>
            </a:pPr>
            <a:r>
              <a:rPr lang="en-US" altLang="en-US" dirty="0" smtClean="0">
                <a:latin typeface="+mn-lt"/>
                <a:ea typeface="Microsoft Sans Serif" charset="0"/>
                <a:cs typeface="Microsoft Sans Serif" charset="0"/>
                <a:sym typeface="Microsoft Sans Serif" charset="0"/>
              </a:rPr>
              <a:t>And collecting:</a:t>
            </a:r>
          </a:p>
          <a:p>
            <a:pPr marL="571500" indent="-571500" eaLnBrk="1">
              <a:buSzPct val="75000"/>
              <a:buFont typeface="Arial" charset="0"/>
              <a:buChar char="•"/>
            </a:pPr>
            <a:r>
              <a:rPr lang="en-US" altLang="en-US" dirty="0" smtClean="0">
                <a:latin typeface="+mn-lt"/>
                <a:ea typeface="Microsoft Sans Serif" charset="0"/>
                <a:cs typeface="Microsoft Sans Serif" charset="0"/>
                <a:sym typeface="Microsoft Sans Serif" charset="0"/>
              </a:rPr>
              <a:t>Materials for colleagues</a:t>
            </a:r>
            <a:endParaRPr lang="en-US" altLang="en-US" dirty="0">
              <a:latin typeface="+mn-lt"/>
              <a:ea typeface="Microsoft Sans Serif" charset="0"/>
              <a:cs typeface="Microsoft Sans Serif" charset="0"/>
              <a:sym typeface="Microsoft Sans Serif" charset="0"/>
            </a:endParaRPr>
          </a:p>
          <a:p>
            <a:pPr eaLnBrk="1">
              <a:buSzPct val="75000"/>
              <a:buFontTx/>
              <a:buChar char="•"/>
            </a:pPr>
            <a:r>
              <a:rPr lang="en-US" altLang="en-US" dirty="0">
                <a:latin typeface="+mn-lt"/>
                <a:ea typeface="Microsoft Sans Serif" charset="0"/>
                <a:cs typeface="Microsoft Sans Serif" charset="0"/>
                <a:sym typeface="Microsoft Sans Serif" charset="0"/>
              </a:rPr>
              <a:t>Clock Hour Forms</a:t>
            </a:r>
            <a:endParaRPr lang="en-US" altLang="en-US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348" y="-1472338"/>
            <a:ext cx="8691600" cy="490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1518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pasted-image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774" y="0"/>
            <a:ext cx="102875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16976" y="221516"/>
            <a:ext cx="9051010" cy="3696820"/>
          </a:xfrm>
        </p:spPr>
        <p:txBody>
          <a:bodyPr anchor="t">
            <a:noAutofit/>
          </a:bodyPr>
          <a:lstStyle/>
          <a:p>
            <a:pPr defTabSz="301367">
              <a:buClr>
                <a:schemeClr val="bg1"/>
              </a:buClr>
              <a:buSzPct val="75000"/>
            </a:pPr>
            <a:r>
              <a:rPr lang="en-US" altLang="en-US" sz="3200" b="1" dirty="0" smtClean="0">
                <a:solidFill>
                  <a:schemeClr val="bg1"/>
                </a:solidFill>
                <a:latin typeface="+mn-lt"/>
                <a:sym typeface="Helvetica Neue" charset="0"/>
              </a:rPr>
              <a:t>Consider how to structure a discussion around a low floor high ceiling task.</a:t>
            </a:r>
            <a:br>
              <a:rPr lang="en-US" altLang="en-US" sz="3200" b="1" dirty="0" smtClean="0">
                <a:solidFill>
                  <a:schemeClr val="bg1"/>
                </a:solidFill>
                <a:latin typeface="+mn-lt"/>
                <a:sym typeface="Helvetica Neue" charset="0"/>
              </a:rPr>
            </a:br>
            <a:r>
              <a:rPr lang="en-US" altLang="en-US" sz="3200" b="1" dirty="0">
                <a:solidFill>
                  <a:schemeClr val="bg1"/>
                </a:solidFill>
                <a:latin typeface="+mn-lt"/>
                <a:sym typeface="Helvetica Neue" charset="0"/>
              </a:rPr>
              <a:t/>
            </a:r>
            <a:br>
              <a:rPr lang="en-US" altLang="en-US" sz="3200" b="1" dirty="0">
                <a:solidFill>
                  <a:schemeClr val="bg1"/>
                </a:solidFill>
                <a:latin typeface="+mn-lt"/>
                <a:sym typeface="Helvetica Neue" charset="0"/>
              </a:rPr>
            </a:br>
            <a:r>
              <a:rPr lang="en-US" altLang="en-US" sz="3200" b="1" dirty="0" smtClean="0">
                <a:solidFill>
                  <a:schemeClr val="bg1"/>
                </a:solidFill>
                <a:latin typeface="+mn-lt"/>
                <a:sym typeface="Helvetica Neue" charset="0"/>
              </a:rPr>
              <a:t>Deepen understanding of effective feedback practices.</a:t>
            </a:r>
            <a:br>
              <a:rPr lang="en-US" altLang="en-US" sz="3200" b="1" dirty="0" smtClean="0">
                <a:solidFill>
                  <a:schemeClr val="bg1"/>
                </a:solidFill>
                <a:latin typeface="+mn-lt"/>
                <a:sym typeface="Helvetica Neue" charset="0"/>
              </a:rPr>
            </a:br>
            <a:r>
              <a:rPr lang="en-US" altLang="en-US" sz="3200" b="1" dirty="0">
                <a:solidFill>
                  <a:schemeClr val="bg1"/>
                </a:solidFill>
                <a:latin typeface="+mn-lt"/>
                <a:sym typeface="Helvetica Neue" charset="0"/>
              </a:rPr>
              <a:t/>
            </a:r>
            <a:br>
              <a:rPr lang="en-US" altLang="en-US" sz="3200" b="1" dirty="0">
                <a:solidFill>
                  <a:schemeClr val="bg1"/>
                </a:solidFill>
                <a:latin typeface="+mn-lt"/>
                <a:sym typeface="Helvetica Neue" charset="0"/>
              </a:rPr>
            </a:br>
            <a:r>
              <a:rPr lang="en-US" altLang="en-US" sz="3200" b="1" dirty="0" smtClean="0">
                <a:solidFill>
                  <a:schemeClr val="bg1"/>
                </a:solidFill>
                <a:latin typeface="+mn-lt"/>
                <a:sym typeface="Helvetica Neue" charset="0"/>
              </a:rPr>
              <a:t>Assess instructional practice and form PLCs.</a:t>
            </a:r>
            <a:r>
              <a:rPr lang="en-US" altLang="en-US" sz="3200" b="1" dirty="0">
                <a:solidFill>
                  <a:schemeClr val="bg1"/>
                </a:solidFill>
                <a:latin typeface="+mn-lt"/>
                <a:sym typeface="Helvetica Neue" charset="0"/>
              </a:rPr>
              <a:t/>
            </a:r>
            <a:br>
              <a:rPr lang="en-US" altLang="en-US" sz="3200" b="1" dirty="0">
                <a:solidFill>
                  <a:schemeClr val="bg1"/>
                </a:solidFill>
                <a:latin typeface="+mn-lt"/>
                <a:sym typeface="Helvetica Neue" charset="0"/>
              </a:rPr>
            </a:br>
            <a:r>
              <a:rPr lang="en-US" altLang="en-US" sz="3200" b="1" dirty="0">
                <a:solidFill>
                  <a:schemeClr val="bg1"/>
                </a:solidFill>
                <a:latin typeface="+mn-lt"/>
                <a:sym typeface="Helvetica Neue" charset="0"/>
              </a:rPr>
              <a:t/>
            </a:r>
            <a:br>
              <a:rPr lang="en-US" altLang="en-US" sz="3200" b="1" dirty="0">
                <a:solidFill>
                  <a:schemeClr val="bg1"/>
                </a:solidFill>
                <a:latin typeface="+mn-lt"/>
                <a:sym typeface="Helvetica Neue" charset="0"/>
              </a:rPr>
            </a:br>
            <a:endParaRPr lang="en-US" altLang="en-US" sz="3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5867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649644" cy="699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AutoShape 4"/>
          <p:cNvSpPr>
            <a:spLocks/>
          </p:cNvSpPr>
          <p:nvPr/>
        </p:nvSpPr>
        <p:spPr bwMode="auto">
          <a:xfrm>
            <a:off x="836908" y="520283"/>
            <a:ext cx="7811145" cy="55721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marL="457200" eaLnBrk="1"/>
            <a:r>
              <a:rPr lang="en-US" altLang="en-US" sz="2000" dirty="0">
                <a:latin typeface="Calibri" charset="0"/>
                <a:sym typeface="Microsoft Sans Serif" charset="0"/>
              </a:rPr>
              <a:t>8:30am-10:00 am			</a:t>
            </a:r>
            <a:r>
              <a:rPr lang="en-US" altLang="en-US" sz="2000" dirty="0" smtClean="0">
                <a:latin typeface="Calibri" charset="0"/>
                <a:sym typeface="Microsoft Sans Serif" charset="0"/>
              </a:rPr>
              <a:t>Math </a:t>
            </a:r>
            <a:r>
              <a:rPr lang="en-US" altLang="en-US" sz="2000" dirty="0">
                <a:latin typeface="Calibri" charset="0"/>
                <a:sym typeface="Microsoft Sans Serif" charset="0"/>
              </a:rPr>
              <a:t>Session </a:t>
            </a:r>
          </a:p>
          <a:p>
            <a:pPr marL="457200" eaLnBrk="1"/>
            <a:endParaRPr lang="en-US" altLang="en-US" sz="2000" dirty="0">
              <a:latin typeface="Calibri" charset="0"/>
              <a:sym typeface="Microsoft Sans Serif" charset="0"/>
            </a:endParaRPr>
          </a:p>
          <a:p>
            <a:pPr marL="457200" eaLnBrk="1"/>
            <a:r>
              <a:rPr lang="en-US" altLang="en-US" sz="2000" b="1" dirty="0">
                <a:latin typeface="Calibri" charset="0"/>
                <a:sym typeface="Microsoft Sans Serif" charset="0"/>
              </a:rPr>
              <a:t>10:00- 10: 15 am			</a:t>
            </a:r>
            <a:r>
              <a:rPr lang="en-US" altLang="en-US" sz="2000" b="1" dirty="0" smtClean="0">
                <a:latin typeface="Calibri" charset="0"/>
                <a:sym typeface="Microsoft Sans Serif" charset="0"/>
              </a:rPr>
              <a:t>Break</a:t>
            </a:r>
            <a:endParaRPr lang="en-US" altLang="en-US" sz="2000" b="1" dirty="0">
              <a:latin typeface="Calibri" charset="0"/>
              <a:sym typeface="Microsoft Sans Serif" charset="0"/>
            </a:endParaRPr>
          </a:p>
          <a:p>
            <a:pPr marL="457200" eaLnBrk="1"/>
            <a:endParaRPr lang="en-US" altLang="en-US" sz="2000" dirty="0">
              <a:latin typeface="Calibri" charset="0"/>
              <a:sym typeface="Microsoft Sans Serif" charset="0"/>
            </a:endParaRPr>
          </a:p>
          <a:p>
            <a:pPr marL="457200" eaLnBrk="1"/>
            <a:r>
              <a:rPr lang="en-US" altLang="en-US" sz="2000" dirty="0">
                <a:latin typeface="Calibri" charset="0"/>
                <a:sym typeface="Microsoft Sans Serif" charset="0"/>
              </a:rPr>
              <a:t>10:15 am to noon			</a:t>
            </a:r>
            <a:r>
              <a:rPr lang="en-US" altLang="en-US" sz="2000" dirty="0" smtClean="0">
                <a:latin typeface="Calibri" charset="0"/>
                <a:sym typeface="Microsoft Sans Serif" charset="0"/>
              </a:rPr>
              <a:t>Feedback </a:t>
            </a:r>
            <a:endParaRPr lang="en-US" altLang="en-US" sz="2000" dirty="0">
              <a:latin typeface="Calibri" charset="0"/>
              <a:sym typeface="Microsoft Sans Serif" charset="0"/>
            </a:endParaRPr>
          </a:p>
          <a:p>
            <a:pPr marL="457200" eaLnBrk="1"/>
            <a:endParaRPr lang="en-US" altLang="en-US" sz="2000" dirty="0">
              <a:latin typeface="Calibri" charset="0"/>
              <a:sym typeface="Microsoft Sans Serif" charset="0"/>
            </a:endParaRPr>
          </a:p>
          <a:p>
            <a:pPr marL="457200" eaLnBrk="1"/>
            <a:r>
              <a:rPr lang="en-US" altLang="en-US" sz="2000" b="1" dirty="0">
                <a:latin typeface="Calibri" charset="0"/>
                <a:sym typeface="Microsoft Sans Serif" charset="0"/>
              </a:rPr>
              <a:t>12:00pm-12:45pm			</a:t>
            </a:r>
            <a:r>
              <a:rPr lang="en-US" altLang="en-US" sz="2000" b="1" dirty="0" smtClean="0">
                <a:latin typeface="Calibri" charset="0"/>
                <a:sym typeface="Microsoft Sans Serif" charset="0"/>
              </a:rPr>
              <a:t>Lunch</a:t>
            </a:r>
            <a:endParaRPr lang="en-US" altLang="en-US" sz="2000" b="1" dirty="0">
              <a:latin typeface="Calibri" charset="0"/>
              <a:sym typeface="Microsoft Sans Serif" charset="0"/>
            </a:endParaRPr>
          </a:p>
          <a:p>
            <a:pPr marL="457200" eaLnBrk="1"/>
            <a:endParaRPr lang="en-US" altLang="en-US" sz="2000" dirty="0">
              <a:latin typeface="Calibri" charset="0"/>
              <a:sym typeface="Microsoft Sans Serif" charset="0"/>
            </a:endParaRPr>
          </a:p>
          <a:p>
            <a:pPr marL="457200" eaLnBrk="1"/>
            <a:r>
              <a:rPr lang="en-US" altLang="en-US" sz="2000" dirty="0">
                <a:latin typeface="Calibri" charset="0"/>
                <a:sym typeface="Microsoft Sans Serif" charset="0"/>
              </a:rPr>
              <a:t>12:45pm- </a:t>
            </a:r>
            <a:r>
              <a:rPr lang="en-US" altLang="en-US" sz="2000" dirty="0" smtClean="0">
                <a:latin typeface="Calibri" charset="0"/>
                <a:sym typeface="Microsoft Sans Serif" charset="0"/>
              </a:rPr>
              <a:t>1:30 </a:t>
            </a:r>
            <a:r>
              <a:rPr lang="en-US" altLang="en-US" sz="2000" dirty="0">
                <a:latin typeface="Calibri" charset="0"/>
                <a:sym typeface="Microsoft Sans Serif" charset="0"/>
              </a:rPr>
              <a:t>pm		</a:t>
            </a:r>
            <a:r>
              <a:rPr lang="en-US" altLang="en-US" sz="2000" dirty="0" smtClean="0">
                <a:latin typeface="Calibri" charset="0"/>
                <a:sym typeface="Microsoft Sans Serif" charset="0"/>
              </a:rPr>
              <a:t>	Example Feedback</a:t>
            </a:r>
          </a:p>
          <a:p>
            <a:pPr marL="457200" eaLnBrk="1"/>
            <a:endParaRPr lang="en-US" altLang="en-US" sz="2000" dirty="0">
              <a:latin typeface="Calibri" charset="0"/>
              <a:sym typeface="Microsoft Sans Serif" charset="0"/>
            </a:endParaRPr>
          </a:p>
          <a:p>
            <a:pPr marL="457200" eaLnBrk="1"/>
            <a:r>
              <a:rPr lang="en-US" altLang="en-US" sz="2000" dirty="0" smtClean="0">
                <a:latin typeface="Calibri" charset="0"/>
                <a:sym typeface="Microsoft Sans Serif" charset="0"/>
              </a:rPr>
              <a:t>1:30 pm- 2:00 pm			Reflection	</a:t>
            </a:r>
            <a:endParaRPr lang="en-US" altLang="en-US" sz="2000" dirty="0">
              <a:latin typeface="Calibri" charset="0"/>
              <a:sym typeface="Microsoft Sans Serif" charset="0"/>
            </a:endParaRPr>
          </a:p>
          <a:p>
            <a:pPr marL="457200" eaLnBrk="1"/>
            <a:endParaRPr lang="en-US" altLang="en-US" sz="2000" dirty="0">
              <a:latin typeface="Calibri" charset="0"/>
              <a:sym typeface="Microsoft Sans Serif" charset="0"/>
            </a:endParaRPr>
          </a:p>
          <a:p>
            <a:pPr marL="457200" eaLnBrk="1"/>
            <a:r>
              <a:rPr lang="en-US" altLang="en-US" sz="2000" b="1" dirty="0">
                <a:latin typeface="Calibri" charset="0"/>
                <a:sym typeface="Microsoft Sans Serif" charset="0"/>
              </a:rPr>
              <a:t>2:00 pm- 2:15 pm			</a:t>
            </a:r>
            <a:r>
              <a:rPr lang="en-US" altLang="en-US" sz="2000" b="1" dirty="0" smtClean="0">
                <a:latin typeface="Calibri" charset="0"/>
                <a:sym typeface="Microsoft Sans Serif" charset="0"/>
              </a:rPr>
              <a:t>Break</a:t>
            </a:r>
            <a:endParaRPr lang="en-US" altLang="en-US" sz="2000" b="1" dirty="0">
              <a:latin typeface="Calibri" charset="0"/>
              <a:sym typeface="Microsoft Sans Serif" charset="0"/>
            </a:endParaRPr>
          </a:p>
          <a:p>
            <a:pPr marL="457200" eaLnBrk="1"/>
            <a:endParaRPr lang="en-US" altLang="en-US" sz="2000" dirty="0">
              <a:latin typeface="Calibri" charset="0"/>
              <a:sym typeface="Microsoft Sans Serif" charset="0"/>
            </a:endParaRPr>
          </a:p>
          <a:p>
            <a:pPr marL="457200" eaLnBrk="1"/>
            <a:r>
              <a:rPr lang="en-US" altLang="en-US" sz="2000" dirty="0">
                <a:latin typeface="Calibri" charset="0"/>
                <a:sym typeface="Microsoft Sans Serif" charset="0"/>
              </a:rPr>
              <a:t>2:15 pm- 3:15 pm 			</a:t>
            </a:r>
            <a:r>
              <a:rPr lang="en-US" altLang="en-US" sz="2000" dirty="0" smtClean="0">
                <a:latin typeface="Calibri" charset="0"/>
                <a:sym typeface="Microsoft Sans Serif" charset="0"/>
              </a:rPr>
              <a:t>PLC Planning</a:t>
            </a:r>
            <a:endParaRPr lang="en-US" altLang="en-US" sz="2000" dirty="0">
              <a:latin typeface="Calibri" charset="0"/>
              <a:sym typeface="Microsoft Sans Serif" charset="0"/>
            </a:endParaRPr>
          </a:p>
          <a:p>
            <a:pPr marL="457200" eaLnBrk="1"/>
            <a:endParaRPr lang="en-US" altLang="en-US" sz="2000" dirty="0">
              <a:latin typeface="Calibri" charset="0"/>
              <a:sym typeface="Microsoft Sans Serif" charset="0"/>
            </a:endParaRPr>
          </a:p>
          <a:p>
            <a:pPr marL="457200" eaLnBrk="1"/>
            <a:r>
              <a:rPr lang="en-US" altLang="en-US" sz="2000" dirty="0">
                <a:latin typeface="Calibri" charset="0"/>
                <a:sym typeface="Microsoft Sans Serif" charset="0"/>
              </a:rPr>
              <a:t>3:15 pm- 3:30 pm			</a:t>
            </a:r>
            <a:r>
              <a:rPr lang="en-US" altLang="en-US" sz="2000" dirty="0" smtClean="0">
                <a:latin typeface="Calibri" charset="0"/>
                <a:sym typeface="Microsoft Sans Serif" charset="0"/>
              </a:rPr>
              <a:t>End </a:t>
            </a:r>
            <a:r>
              <a:rPr lang="en-US" altLang="en-US" sz="2000" dirty="0">
                <a:latin typeface="Calibri" charset="0"/>
                <a:sym typeface="Microsoft Sans Serif" charset="0"/>
              </a:rPr>
              <a:t>of Day Survey</a:t>
            </a:r>
          </a:p>
        </p:txBody>
      </p:sp>
    </p:spTree>
    <p:extLst>
      <p:ext uri="{BB962C8B-B14F-4D97-AF65-F5344CB8AC3E}">
        <p14:creationId xmlns:p14="http://schemas.microsoft.com/office/powerpoint/2010/main" val="7456967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AutoShape 1"/>
          <p:cNvSpPr>
            <a:spLocks/>
          </p:cNvSpPr>
          <p:nvPr/>
        </p:nvSpPr>
        <p:spPr bwMode="auto">
          <a:xfrm>
            <a:off x="4995858" y="1241605"/>
            <a:ext cx="3884671" cy="50776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39688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Respect</a:t>
            </a:r>
          </a:p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Assume positive intentions</a:t>
            </a:r>
          </a:p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Active participation</a:t>
            </a:r>
          </a:p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Safe to take risks and make mistakes</a:t>
            </a:r>
          </a:p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Focused</a:t>
            </a:r>
          </a:p>
          <a:p>
            <a:pPr eaLnBrk="1">
              <a:buClr>
                <a:srgbClr val="000000"/>
              </a:buClr>
              <a:buSzPct val="100000"/>
              <a:buFont typeface="Gill Sans" charset="0"/>
              <a:buChar char="•"/>
              <a:defRPr/>
            </a:pPr>
            <a:r>
              <a:rPr lang="en-US" altLang="en-US" sz="36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We’re learners</a:t>
            </a:r>
            <a:endParaRPr lang="en-US" altLang="en-US" sz="3600" dirty="0">
              <a:latin typeface="+mn-lt"/>
              <a:sym typeface="Helvetica Light" charset="0"/>
            </a:endParaRPr>
          </a:p>
        </p:txBody>
      </p:sp>
      <p:sp>
        <p:nvSpPr>
          <p:cNvPr id="11266" name="AutoShape 2"/>
          <p:cNvSpPr>
            <a:spLocks/>
          </p:cNvSpPr>
          <p:nvPr/>
        </p:nvSpPr>
        <p:spPr bwMode="auto">
          <a:xfrm>
            <a:off x="5345917" y="559979"/>
            <a:ext cx="3184550" cy="655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algn="ctr" eaLnBrk="1">
              <a:defRPr/>
            </a:pPr>
            <a:r>
              <a:rPr lang="en-US" altLang="en-US" sz="4000" b="1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M</a:t>
            </a:r>
            <a:r>
              <a:rPr lang="en-US" altLang="en-US" sz="4000" b="1" baseline="32000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2</a:t>
            </a:r>
            <a:r>
              <a:rPr lang="en-US" altLang="en-US" sz="4000" b="1" dirty="0">
                <a:latin typeface="+mn-lt"/>
                <a:ea typeface="Helvetica Neue" charset="0"/>
                <a:cs typeface="Helvetica Neue" charset="0"/>
                <a:sym typeface="Helvetica Neue" charset="0"/>
              </a:rPr>
              <a:t>P Norms</a:t>
            </a:r>
            <a:endParaRPr lang="en-US" altLang="en-US" sz="4000" b="1" dirty="0">
              <a:latin typeface="+mn-lt"/>
              <a:sym typeface="Helvetica Light" charset="0"/>
            </a:endParaRPr>
          </a:p>
        </p:txBody>
      </p:sp>
      <p:pic>
        <p:nvPicPr>
          <p:cNvPr id="11267" name="Picture 3" descr="image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487993" y="896875"/>
            <a:ext cx="7172771" cy="5379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1268" name="AutoShape 4"/>
          <p:cNvSpPr>
            <a:spLocks/>
          </p:cNvSpPr>
          <p:nvPr/>
        </p:nvSpPr>
        <p:spPr bwMode="auto">
          <a:xfrm>
            <a:off x="5107606" y="6032003"/>
            <a:ext cx="3661172" cy="3136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2146" tIns="32146" rIns="32146" bIns="32146"/>
          <a:lstStyle>
            <a:lvl1pPr defTabSz="4572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1pPr>
            <a:lvl2pPr marL="742950" indent="-285750" defTabSz="4572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2pPr>
            <a:lvl3pPr marL="1143000" indent="-228600" defTabSz="4572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3pPr>
            <a:lvl4pPr marL="1600200" indent="-228600" defTabSz="4572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4pPr>
            <a:lvl5pPr marL="2057400" indent="-228600" defTabSz="457200"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Heiti SC Light" charset="-122"/>
                <a:sym typeface="Gill Sans" charset="0"/>
              </a:defRPr>
            </a:lvl9pPr>
          </a:lstStyle>
          <a:p>
            <a:pPr eaLnBrk="1">
              <a:defRPr/>
            </a:pPr>
            <a:r>
              <a:rPr lang="en-US" altLang="en-US" sz="844" dirty="0"/>
              <a:t>Brand New Norms Sign/ Steve </a:t>
            </a:r>
            <a:r>
              <a:rPr lang="en-US" altLang="en-US" sz="844" dirty="0" err="1"/>
              <a:t>Devol</a:t>
            </a:r>
            <a:r>
              <a:rPr lang="en-US" altLang="en-US" sz="844" dirty="0"/>
              <a:t> https://</a:t>
            </a:r>
            <a:r>
              <a:rPr lang="en-US" altLang="en-US" sz="844" dirty="0" err="1"/>
              <a:t>www.flickr.com</a:t>
            </a:r>
            <a:r>
              <a:rPr lang="en-US" altLang="en-US" sz="844" dirty="0"/>
              <a:t>/photos/</a:t>
            </a:r>
            <a:r>
              <a:rPr lang="en-US" altLang="en-US" sz="844" dirty="0" err="1"/>
              <a:t>stevedevol</a:t>
            </a:r>
            <a:r>
              <a:rPr lang="en-US" altLang="en-US" sz="844" dirty="0"/>
              <a:t>/</a:t>
            </a:r>
            <a:endParaRPr lang="en-US" altLang="en-US" sz="844" dirty="0">
              <a:latin typeface="Helvetica" charset="0"/>
              <a:sym typeface="Helvetica" charset="0"/>
            </a:endParaRPr>
          </a:p>
          <a:p>
            <a:pPr eaLnBrk="1">
              <a:defRPr/>
            </a:pPr>
            <a:r>
              <a:rPr lang="en-US" altLang="en-US" sz="844" dirty="0"/>
              <a:t>March 14, 2010/ Photo URL https://</a:t>
            </a:r>
            <a:r>
              <a:rPr lang="en-US" altLang="en-US" sz="844" dirty="0" err="1"/>
              <a:t>www.flickr.com</a:t>
            </a:r>
            <a:r>
              <a:rPr lang="en-US" altLang="en-US" sz="844" dirty="0"/>
              <a:t>/photos/</a:t>
            </a:r>
            <a:r>
              <a:rPr lang="en-US" altLang="en-US" sz="844" dirty="0" err="1"/>
              <a:t>stevedevol</a:t>
            </a:r>
            <a:r>
              <a:rPr lang="en-US" altLang="en-US" sz="844" dirty="0"/>
              <a:t>/4434122972</a:t>
            </a:r>
            <a:endParaRPr lang="en-US" altLang="en-US" sz="2531" dirty="0">
              <a:latin typeface="Helvetica Light" charset="0"/>
              <a:sym typeface="Helvetic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6011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8" y="24163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956" y="449452"/>
            <a:ext cx="4897463" cy="1766806"/>
          </a:xfr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anchor="t">
            <a:noAutofit/>
          </a:bodyPr>
          <a:lstStyle/>
          <a:p>
            <a:pPr algn="ctr"/>
            <a:r>
              <a:rPr lang="en-US" sz="3600" dirty="0" smtClean="0">
                <a:latin typeface="+mn-lt"/>
              </a:rPr>
              <a:t>How can I structure discussions around a low floor high ceiling task?</a:t>
            </a:r>
            <a:endParaRPr lang="en-US" sz="3600" dirty="0">
              <a:latin typeface="+mn-lt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748007" y="4569418"/>
            <a:ext cx="4897463" cy="176680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smtClean="0">
                <a:latin typeface="+mn-lt"/>
              </a:rPr>
              <a:t>I </a:t>
            </a:r>
            <a:r>
              <a:rPr lang="en-US" sz="3200" dirty="0" smtClean="0">
                <a:latin typeface="+mn-lt"/>
              </a:rPr>
              <a:t>can plan a structured discussion around a low floor high ceiling task for my class.</a:t>
            </a:r>
            <a:endParaRPr lang="en-US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101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665"/>
            <a:ext cx="9144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364461" y="365126"/>
            <a:ext cx="4113831" cy="797247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t">
            <a:normAutofit/>
          </a:bodyPr>
          <a:lstStyle/>
          <a:p>
            <a:pPr algn="ctr"/>
            <a:r>
              <a:rPr lang="en-US" sz="4800" dirty="0" smtClean="0">
                <a:latin typeface="+mn-lt"/>
              </a:rPr>
              <a:t>Number Strings</a:t>
            </a:r>
            <a:endParaRPr lang="en-US" sz="4800" dirty="0"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31735" y="1410803"/>
            <a:ext cx="8880529" cy="5238427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en-US" sz="3200" dirty="0" smtClean="0"/>
              <a:t>An intentionally sequenced set of (usually computational) problems designed to support students to construct big ideas about mathematics and build their own strategies</a:t>
            </a:r>
          </a:p>
          <a:p>
            <a:r>
              <a:rPr lang="en-US" sz="3200" dirty="0" smtClean="0"/>
              <a:t>Similar format to number talks</a:t>
            </a:r>
          </a:p>
          <a:p>
            <a:r>
              <a:rPr lang="en-US" sz="3200" dirty="0" smtClean="0"/>
              <a:t>Teacher recording of student work almost always includes a model</a:t>
            </a:r>
          </a:p>
          <a:p>
            <a:r>
              <a:rPr lang="en-US" sz="3200" dirty="0" smtClean="0"/>
              <a:t>Additional focus on making connections between problems to build to some larger understanding</a:t>
            </a:r>
          </a:p>
          <a:p>
            <a:r>
              <a:rPr lang="en-US" sz="3200" dirty="0" err="1" smtClean="0"/>
              <a:t>Numberstrings.com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5279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34 + 34 + 34 </a:t>
                </a:r>
              </a:p>
              <a:p>
                <a:r>
                  <a:rPr lang="en-US" dirty="0" smtClean="0"/>
                  <a:t>334 + 334 + 334</a:t>
                </a:r>
              </a:p>
              <a:p>
                <a:r>
                  <a:rPr lang="en-US" dirty="0" smtClean="0"/>
                  <a:t>(54 + 54 + 54 + 54)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÷</m:t>
                    </m:r>
                  </m:oMath>
                </a14:m>
                <a:r>
                  <a:rPr lang="en-US" dirty="0" smtClean="0"/>
                  <a:t> 4</a:t>
                </a:r>
              </a:p>
              <a:p>
                <a:r>
                  <a:rPr lang="en-US" dirty="0" smtClean="0"/>
                  <a:t>(34 + 68)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÷</m:t>
                    </m:r>
                  </m:oMath>
                </a14:m>
                <a:r>
                  <a:rPr lang="en-US" dirty="0" smtClean="0"/>
                  <a:t> 3</a:t>
                </a:r>
              </a:p>
              <a:p>
                <a:r>
                  <a:rPr lang="en-US" dirty="0" smtClean="0"/>
                  <a:t>(150 + 27)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÷</m:t>
                    </m:r>
                  </m:oMath>
                </a14:m>
                <a:r>
                  <a:rPr lang="en-US" dirty="0" smtClean="0"/>
                  <a:t> 3</a:t>
                </a:r>
              </a:p>
              <a:p>
                <a:endParaRPr lang="en-US" dirty="0"/>
              </a:p>
              <a:p>
                <a:endParaRPr lang="en-US" dirty="0" smtClean="0"/>
              </a:p>
              <a:p>
                <a:r>
                  <a:rPr lang="en-US" dirty="0" smtClean="0"/>
                  <a:t>What big idea might be developed through this string?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1391" t="-30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403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14400" y="1371601"/>
            <a:ext cx="7467600" cy="255454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dirty="0"/>
              <a:t>Draw a trapezoid. </a:t>
            </a:r>
            <a:endParaRPr lang="en-US" sz="4000" dirty="0" smtClean="0"/>
          </a:p>
          <a:p>
            <a:r>
              <a:rPr lang="en-US" sz="4000" dirty="0" smtClean="0"/>
              <a:t>Connect </a:t>
            </a:r>
            <a:r>
              <a:rPr lang="en-US" sz="4000" dirty="0"/>
              <a:t>opposite vertices. </a:t>
            </a:r>
            <a:endParaRPr lang="en-US" sz="4000" dirty="0" smtClean="0"/>
          </a:p>
          <a:p>
            <a:r>
              <a:rPr lang="en-US" sz="4000" dirty="0" smtClean="0"/>
              <a:t>Shade </a:t>
            </a:r>
            <a:r>
              <a:rPr lang="en-US" sz="4000" dirty="0"/>
              <a:t>the left and right triangles. Compare the areas of each.</a:t>
            </a:r>
          </a:p>
        </p:txBody>
      </p:sp>
    </p:spTree>
    <p:extLst>
      <p:ext uri="{BB962C8B-B14F-4D97-AF65-F5344CB8AC3E}">
        <p14:creationId xmlns:p14="http://schemas.microsoft.com/office/powerpoint/2010/main" val="111679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2953</TotalTime>
  <Words>1311</Words>
  <Application>Microsoft Macintosh PowerPoint</Application>
  <PresentationFormat>On-screen Show (4:3)</PresentationFormat>
  <Paragraphs>195</Paragraphs>
  <Slides>25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9" baseType="lpstr">
      <vt:lpstr>Calibri</vt:lpstr>
      <vt:lpstr>Calibri Light</vt:lpstr>
      <vt:lpstr>Cambria Math</vt:lpstr>
      <vt:lpstr>Gill Sans</vt:lpstr>
      <vt:lpstr>Heiti SC Light</vt:lpstr>
      <vt:lpstr>Helvetica</vt:lpstr>
      <vt:lpstr>Helvetica Light</vt:lpstr>
      <vt:lpstr>Helvetica Neue</vt:lpstr>
      <vt:lpstr>Lucida Grande</vt:lpstr>
      <vt:lpstr>Microsoft Sans Serif</vt:lpstr>
      <vt:lpstr>ＭＳ Ｐゴシック</vt:lpstr>
      <vt:lpstr>Trebuchet MS</vt:lpstr>
      <vt:lpstr>Arial</vt:lpstr>
      <vt:lpstr>Office Theme</vt:lpstr>
      <vt:lpstr>Please be seated at your school table at 8:30 am.</vt:lpstr>
      <vt:lpstr>M2P Goals</vt:lpstr>
      <vt:lpstr>Consider how to structure a discussion around a low floor high ceiling task.  Deepen understanding of effective feedback practices.  Assess instructional practice and form PLCs.  </vt:lpstr>
      <vt:lpstr>PowerPoint Presentation</vt:lpstr>
      <vt:lpstr>PowerPoint Presentation</vt:lpstr>
      <vt:lpstr>How can I structure discussions around a low floor high ceiling task?</vt:lpstr>
      <vt:lpstr>Number Strings</vt:lpstr>
      <vt:lpstr>Try one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Read the excerpt from Bringing Math Students into the Formative Assessment Equation using the protocol and note taking sheet.    </vt:lpstr>
      <vt:lpstr>Enjoy your lunch Begin again at 12:45 pm</vt:lpstr>
      <vt:lpstr>Solve this problem independently</vt:lpstr>
      <vt:lpstr>PowerPoint Presentation</vt:lpstr>
      <vt:lpstr>How will you incorporate effective feedback into your classroom practice?</vt:lpstr>
      <vt:lpstr>PowerPoint Presentation</vt:lpstr>
      <vt:lpstr>PowerPoint Presentation</vt:lpstr>
      <vt:lpstr>m2p2015.wikispaces.com</vt:lpstr>
      <vt:lpstr>PowerPoint Presentation</vt:lpstr>
    </vt:vector>
  </TitlesOfParts>
  <Company/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Shannon Warren</dc:creator>
  <cp:lastModifiedBy>Shannon Warren</cp:lastModifiedBy>
  <cp:revision>29</cp:revision>
  <dcterms:created xsi:type="dcterms:W3CDTF">2016-09-19T15:09:21Z</dcterms:created>
  <dcterms:modified xsi:type="dcterms:W3CDTF">2017-03-31T15:34:16Z</dcterms:modified>
</cp:coreProperties>
</file>